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319" r:id="rId3"/>
    <p:sldId id="278" r:id="rId4"/>
    <p:sldId id="328" r:id="rId5"/>
    <p:sldId id="329" r:id="rId6"/>
    <p:sldId id="330" r:id="rId7"/>
    <p:sldId id="327" r:id="rId8"/>
    <p:sldId id="331" r:id="rId9"/>
    <p:sldId id="336" r:id="rId10"/>
    <p:sldId id="332" r:id="rId11"/>
    <p:sldId id="337" r:id="rId12"/>
    <p:sldId id="338" r:id="rId13"/>
    <p:sldId id="324" r:id="rId14"/>
    <p:sldId id="335" r:id="rId15"/>
    <p:sldId id="317" r:id="rId16"/>
    <p:sldId id="280" r:id="rId17"/>
    <p:sldId id="339" r:id="rId18"/>
    <p:sldId id="34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7FBF"/>
    <a:srgbClr val="2A3443"/>
    <a:srgbClr val="003366"/>
    <a:srgbClr val="BFC7D6"/>
    <a:srgbClr val="97D2FF"/>
    <a:srgbClr val="1F4E79"/>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108" autoAdjust="0"/>
  </p:normalViewPr>
  <p:slideViewPr>
    <p:cSldViewPr snapToGrid="0">
      <p:cViewPr varScale="1">
        <p:scale>
          <a:sx n="137" d="100"/>
          <a:sy n="137" d="100"/>
        </p:scale>
        <p:origin x="912" y="120"/>
      </p:cViewPr>
      <p:guideLst/>
    </p:cSldViewPr>
  </p:slideViewPr>
  <p:notesTextViewPr>
    <p:cViewPr>
      <p:scale>
        <a:sx n="1" d="1"/>
        <a:sy n="1" d="1"/>
      </p:scale>
      <p:origin x="0" y="0"/>
    </p:cViewPr>
  </p:notesTextViewPr>
  <p:notesViewPr>
    <p:cSldViewPr snapToGrid="0">
      <p:cViewPr varScale="1">
        <p:scale>
          <a:sx n="99" d="100"/>
          <a:sy n="99" d="100"/>
        </p:scale>
        <p:origin x="35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35EB3-08DA-4411-A534-265842F4A116}" type="datetimeFigureOut">
              <a:rPr lang="zh-CN" altLang="en-US" smtClean="0"/>
              <a:t>2018/12/18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88D3D-D4B8-427F-945C-FA315F99DCED}" type="slidenum">
              <a:rPr lang="zh-CN" altLang="en-US" smtClean="0"/>
              <a:t>‹#›</a:t>
            </a:fld>
            <a:endParaRPr lang="zh-CN" altLang="en-US"/>
          </a:p>
        </p:txBody>
      </p:sp>
    </p:spTree>
    <p:extLst>
      <p:ext uri="{BB962C8B-B14F-4D97-AF65-F5344CB8AC3E}">
        <p14:creationId xmlns:p14="http://schemas.microsoft.com/office/powerpoint/2010/main" val="14713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A88D3D-D4B8-427F-945C-FA315F99DCED}" type="slidenum">
              <a:rPr lang="zh-CN" altLang="en-US" smtClean="0"/>
              <a:t>1</a:t>
            </a:fld>
            <a:endParaRPr lang="zh-CN" altLang="en-US"/>
          </a:p>
        </p:txBody>
      </p:sp>
    </p:spTree>
    <p:extLst>
      <p:ext uri="{BB962C8B-B14F-4D97-AF65-F5344CB8AC3E}">
        <p14:creationId xmlns:p14="http://schemas.microsoft.com/office/powerpoint/2010/main" val="341117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我毕业以后很长的一段时间都在北邮的网络中心工作，</a:t>
            </a:r>
            <a:r>
              <a:rPr lang="zh-CN" altLang="en-US" smtClean="0"/>
              <a:t>这些年公司</a:t>
            </a:r>
            <a:endParaRPr lang="zh-CN" altLang="en-US" dirty="0"/>
          </a:p>
        </p:txBody>
      </p:sp>
      <p:sp>
        <p:nvSpPr>
          <p:cNvPr id="4" name="灯片编号占位符 3"/>
          <p:cNvSpPr>
            <a:spLocks noGrp="1"/>
          </p:cNvSpPr>
          <p:nvPr>
            <p:ph type="sldNum" sz="quarter" idx="10"/>
          </p:nvPr>
        </p:nvSpPr>
        <p:spPr/>
        <p:txBody>
          <a:bodyPr/>
          <a:lstStyle/>
          <a:p>
            <a:fld id="{B03B68E5-EFBF-482F-9AC2-4332C0FB9631}" type="slidenum">
              <a:rPr lang="zh-CN" altLang="en-US" smtClean="0"/>
              <a:t>3</a:t>
            </a:fld>
            <a:endParaRPr lang="zh-CN" altLang="en-US"/>
          </a:p>
        </p:txBody>
      </p:sp>
    </p:spTree>
    <p:extLst>
      <p:ext uri="{BB962C8B-B14F-4D97-AF65-F5344CB8AC3E}">
        <p14:creationId xmlns:p14="http://schemas.microsoft.com/office/powerpoint/2010/main" val="225437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公司从最初提供标准的产品，慢慢发展为为客户提供专有的解决方案，现在也帮助一些用户梳理整个</a:t>
            </a:r>
            <a:r>
              <a:rPr lang="en-US" altLang="zh-CN" dirty="0" smtClean="0"/>
              <a:t>IT</a:t>
            </a:r>
            <a:r>
              <a:rPr lang="zh-CN" altLang="en-US" dirty="0" smtClean="0"/>
              <a:t>的构架和流程，进行顶层设计。</a:t>
            </a:r>
            <a:endParaRPr lang="en-US" altLang="zh-CN" dirty="0" smtClean="0"/>
          </a:p>
          <a:p>
            <a:r>
              <a:rPr lang="zh-CN" altLang="en-US" dirty="0" smtClean="0"/>
              <a:t>在这个过程中积累了丰富的经验也储备了一大批专业人才，公司有一句口号：</a:t>
            </a:r>
            <a:r>
              <a:rPr lang="en-US" altLang="zh-CN" dirty="0" smtClean="0"/>
              <a:t>smart your it</a:t>
            </a:r>
            <a:r>
              <a:rPr lang="zh-CN" altLang="en-US" dirty="0" smtClean="0"/>
              <a:t>，为</a:t>
            </a:r>
            <a:r>
              <a:rPr lang="en-US" altLang="zh-CN" dirty="0" smtClean="0"/>
              <a:t>IT</a:t>
            </a:r>
            <a:r>
              <a:rPr lang="zh-CN" altLang="en-US" dirty="0" smtClean="0"/>
              <a:t>的管理和建设提供水和空气</a:t>
            </a:r>
            <a:endParaRPr lang="en-US" altLang="zh-CN" dirty="0" smtClean="0"/>
          </a:p>
          <a:p>
            <a:r>
              <a:rPr lang="zh-CN" altLang="en-US" dirty="0" smtClean="0"/>
              <a:t>就像现实中的水和空气一样，最初可能不被重视但是随着人们对生活品质要求的提高纯净的水和洁净的空气对人们会越来越重要</a:t>
            </a:r>
            <a:endParaRPr lang="en-US" altLang="zh-CN" dirty="0" smtClean="0"/>
          </a:p>
          <a:p>
            <a:r>
              <a:rPr lang="zh-CN" altLang="en-US" dirty="0" smtClean="0"/>
              <a:t>我们希望能够为</a:t>
            </a:r>
            <a:r>
              <a:rPr lang="en-US" altLang="zh-CN" dirty="0" smtClean="0"/>
              <a:t>IT</a:t>
            </a:r>
            <a:r>
              <a:rPr lang="zh-CN" altLang="en-US" dirty="0" smtClean="0"/>
              <a:t>的建设和管理提供最好的水和最好的空气</a:t>
            </a:r>
            <a:endParaRPr lang="en-US" altLang="zh-CN" dirty="0" smtClean="0"/>
          </a:p>
        </p:txBody>
      </p:sp>
      <p:sp>
        <p:nvSpPr>
          <p:cNvPr id="4" name="灯片编号占位符 3"/>
          <p:cNvSpPr>
            <a:spLocks noGrp="1"/>
          </p:cNvSpPr>
          <p:nvPr>
            <p:ph type="sldNum" sz="quarter" idx="10"/>
          </p:nvPr>
        </p:nvSpPr>
        <p:spPr/>
        <p:txBody>
          <a:bodyPr/>
          <a:lstStyle/>
          <a:p>
            <a:fld id="{38A88D3D-D4B8-427F-945C-FA315F99DCED}" type="slidenum">
              <a:rPr lang="zh-CN" altLang="en-US" smtClean="0"/>
              <a:t>15</a:t>
            </a:fld>
            <a:endParaRPr lang="zh-CN" altLang="en-US"/>
          </a:p>
        </p:txBody>
      </p:sp>
    </p:spTree>
    <p:extLst>
      <p:ext uri="{BB962C8B-B14F-4D97-AF65-F5344CB8AC3E}">
        <p14:creationId xmlns:p14="http://schemas.microsoft.com/office/powerpoint/2010/main" val="36423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B03B68E5-EFBF-482F-9AC2-4332C0FB9631}"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127035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tx2">
            <a:lumMod val="75000"/>
          </a:schemeClr>
        </a:solidFill>
        <a:effectLst/>
      </p:bgPr>
    </p:bg>
    <p:spTree>
      <p:nvGrpSpPr>
        <p:cNvPr id="1" name=""/>
        <p:cNvGrpSpPr/>
        <p:nvPr/>
      </p:nvGrpSpPr>
      <p:grpSpPr>
        <a:xfrm>
          <a:off x="0" y="0"/>
          <a:ext cx="0" cy="0"/>
          <a:chOff x="0" y="0"/>
          <a:chExt cx="0" cy="0"/>
        </a:xfrm>
      </p:grpSpPr>
      <p:sp>
        <p:nvSpPr>
          <p:cNvPr id="7" name="等腰三角形 6"/>
          <p:cNvSpPr/>
          <p:nvPr userDrawn="1"/>
        </p:nvSpPr>
        <p:spPr>
          <a:xfrm>
            <a:off x="0" y="0"/>
            <a:ext cx="12192000" cy="6858000"/>
          </a:xfrm>
          <a:prstGeom prst="triangle">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userDrawn="1"/>
        </p:nvSpPr>
        <p:spPr>
          <a:xfrm rot="20778963">
            <a:off x="-646976" y="1540496"/>
            <a:ext cx="13477001" cy="3777009"/>
          </a:xfrm>
          <a:prstGeom prst="parallelogram">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rot="11945907">
            <a:off x="1083011" y="-1064600"/>
            <a:ext cx="4950776" cy="10172220"/>
          </a:xfrm>
          <a:prstGeom prst="triangle">
            <a:avLst>
              <a:gd name="adj" fmla="val 100000"/>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36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6" name="文本占位符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chemeClr val="bg1"/>
                </a:solidFill>
                <a:latin typeface="微软雅黑" panose="020B0503020204020204" pitchFamily="34" charset="-122"/>
                <a:ea typeface="微软雅黑" panose="020B0503020204020204" pitchFamily="34" charset="-122"/>
              </a:defRPr>
            </a:lvl1pPr>
            <a:lvl2pPr>
              <a:defRPr>
                <a:solidFill>
                  <a:schemeClr val="bg1"/>
                </a:solidFill>
                <a:latin typeface="微软雅黑" panose="020B0503020204020204" pitchFamily="34" charset="-122"/>
                <a:ea typeface="微软雅黑" panose="020B0503020204020204" pitchFamily="34" charset="-122"/>
              </a:defRPr>
            </a:lvl2pPr>
            <a:lvl3pPr>
              <a:defRPr>
                <a:solidFill>
                  <a:schemeClr val="bg1"/>
                </a:solidFill>
                <a:latin typeface="微软雅黑" panose="020B0503020204020204" pitchFamily="34" charset="-122"/>
                <a:ea typeface="微软雅黑" panose="020B0503020204020204" pitchFamily="34" charset="-122"/>
              </a:defRPr>
            </a:lvl3pPr>
            <a:lvl4pPr>
              <a:defRPr>
                <a:solidFill>
                  <a:schemeClr val="bg1"/>
                </a:solidFill>
                <a:latin typeface="微软雅黑" panose="020B0503020204020204" pitchFamily="34" charset="-122"/>
                <a:ea typeface="微软雅黑" panose="020B0503020204020204" pitchFamily="34" charset="-122"/>
              </a:defRPr>
            </a:lvl4pPr>
            <a:lvl5pPr>
              <a:defRPr>
                <a:solidFill>
                  <a:schemeClr val="bg1"/>
                </a:solidFill>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0" name="图片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425223" y="158590"/>
            <a:ext cx="1590817" cy="709200"/>
          </a:xfrm>
          <a:prstGeom prst="rect">
            <a:avLst/>
          </a:prstGeom>
        </p:spPr>
      </p:pic>
    </p:spTree>
    <p:extLst>
      <p:ext uri="{BB962C8B-B14F-4D97-AF65-F5344CB8AC3E}">
        <p14:creationId xmlns:p14="http://schemas.microsoft.com/office/powerpoint/2010/main" val="1836611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425223" y="158590"/>
            <a:ext cx="1590817" cy="709200"/>
          </a:xfrm>
          <a:prstGeom prst="rect">
            <a:avLst/>
          </a:prstGeom>
        </p:spPr>
      </p:pic>
      <p:sp>
        <p:nvSpPr>
          <p:cNvPr id="3" name="内容占位符 2"/>
          <p:cNvSpPr>
            <a:spLocks noGrp="1"/>
          </p:cNvSpPr>
          <p:nvPr>
            <p:ph idx="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vl2pPr>
              <a:defRPr>
                <a:solidFill>
                  <a:schemeClr val="bg1"/>
                </a:solidFill>
                <a:latin typeface="微软雅黑" panose="020B0503020204020204" pitchFamily="34" charset="-122"/>
                <a:ea typeface="微软雅黑" panose="020B0503020204020204" pitchFamily="34" charset="-122"/>
              </a:defRPr>
            </a:lvl2pPr>
            <a:lvl3pPr>
              <a:defRPr>
                <a:solidFill>
                  <a:schemeClr val="bg1"/>
                </a:solidFill>
                <a:latin typeface="微软雅黑" panose="020B0503020204020204" pitchFamily="34" charset="-122"/>
                <a:ea typeface="微软雅黑" panose="020B0503020204020204" pitchFamily="34" charset="-122"/>
              </a:defRPr>
            </a:lvl3pPr>
            <a:lvl4pPr>
              <a:defRPr>
                <a:solidFill>
                  <a:schemeClr val="bg1"/>
                </a:solidFill>
                <a:latin typeface="微软雅黑" panose="020B0503020204020204" pitchFamily="34" charset="-122"/>
                <a:ea typeface="微软雅黑" panose="020B0503020204020204" pitchFamily="34" charset="-122"/>
              </a:defRPr>
            </a:lvl4pPr>
            <a:lvl5pPr>
              <a:defRPr>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p:txBody>
          <a:bodyPr>
            <a:normAutofit/>
          </a:bodyPr>
          <a:lstStyle>
            <a:lvl1pPr>
              <a:defRPr lang="zh-CN" altLang="en-US" sz="4400" b="1" kern="1200" dirty="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smtClean="0"/>
              <a:t>单击此处编辑母版标题样式</a:t>
            </a:r>
            <a:endParaRPr lang="zh-CN" altLang="en-US" dirty="0"/>
          </a:p>
        </p:txBody>
      </p:sp>
      <p:sp>
        <p:nvSpPr>
          <p:cNvPr id="17" name="页脚占位符 2"/>
          <p:cNvSpPr>
            <a:spLocks noGrp="1"/>
          </p:cNvSpPr>
          <p:nvPr>
            <p:ph type="ftr" sz="quarter" idx="10"/>
          </p:nvPr>
        </p:nvSpPr>
        <p:spPr>
          <a:xfrm>
            <a:off x="838200" y="6359525"/>
            <a:ext cx="4114800" cy="365125"/>
          </a:xfrm>
        </p:spPr>
        <p:txBody>
          <a:bodyPr/>
          <a:lstStyle/>
          <a:p>
            <a:r>
              <a:rPr lang="zh-CN" altLang="en-US" smtClean="0"/>
              <a:t>网瑞达</a:t>
            </a:r>
            <a:r>
              <a:rPr lang="en-US" altLang="zh-CN" smtClean="0"/>
              <a:t>IT</a:t>
            </a:r>
            <a:r>
              <a:rPr lang="zh-CN" altLang="en-US" smtClean="0"/>
              <a:t>管理公开课 </a:t>
            </a:r>
            <a:r>
              <a:rPr lang="en-US" altLang="zh-CN" smtClean="0"/>
              <a:t>: http://v.wrdtech.com</a:t>
            </a:r>
            <a:endParaRPr lang="zh-CN" altLang="en-US" dirty="0"/>
          </a:p>
        </p:txBody>
      </p:sp>
      <p:sp>
        <p:nvSpPr>
          <p:cNvPr id="18" name="日期占位符 3"/>
          <p:cNvSpPr>
            <a:spLocks noGrp="1"/>
          </p:cNvSpPr>
          <p:nvPr>
            <p:ph type="dt" sz="half" idx="11"/>
          </p:nvPr>
        </p:nvSpPr>
        <p:spPr>
          <a:xfrm>
            <a:off x="8610600" y="6365875"/>
            <a:ext cx="2743200" cy="365125"/>
          </a:xfrm>
        </p:spPr>
        <p:txBody>
          <a:bodyPr/>
          <a:lstStyle/>
          <a:p>
            <a:fld id="{B34D8047-736E-4DE1-A663-41CEB93400BF}" type="datetime1">
              <a:rPr lang="zh-CN" altLang="en-US" smtClean="0"/>
              <a:t>2018/12/18</a:t>
            </a:fld>
            <a:endParaRPr lang="zh-CN" altLang="en-US" dirty="0"/>
          </a:p>
        </p:txBody>
      </p:sp>
    </p:spTree>
    <p:extLst>
      <p:ext uri="{BB962C8B-B14F-4D97-AF65-F5344CB8AC3E}">
        <p14:creationId xmlns:p14="http://schemas.microsoft.com/office/powerpoint/2010/main" val="32908062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4EFE8-C2A3-4D6D-9FCD-F615E94C04C1}" type="datetimeFigureOut">
              <a:rPr lang="zh-CN" altLang="en-US" smtClean="0"/>
              <a:t>2018/12/18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6D682-1A7D-45FD-8D54-1BEC79544E80}" type="slidenum">
              <a:rPr lang="zh-CN" altLang="en-US" smtClean="0"/>
              <a:t>‹#›</a:t>
            </a:fld>
            <a:endParaRPr lang="zh-CN" altLang="en-US"/>
          </a:p>
        </p:txBody>
      </p:sp>
    </p:spTree>
    <p:extLst>
      <p:ext uri="{BB962C8B-B14F-4D97-AF65-F5344CB8AC3E}">
        <p14:creationId xmlns:p14="http://schemas.microsoft.com/office/powerpoint/2010/main" val="2275130724"/>
      </p:ext>
    </p:extLst>
  </p:cSld>
  <p:clrMap bg1="lt1" tx1="dk1" bg2="lt2" tx2="dk2" accent1="accent1" accent2="accent2" accent3="accent3" accent4="accent4" accent5="accent5" accent6="accent6" hlink="hlink" folHlink="folHlink"/>
  <p:sldLayoutIdLst>
    <p:sldLayoutId id="2147483660" r:id="rId1"/>
    <p:sldLayoutId id="214748366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xml"/><Relationship Id="rId7" Type="http://schemas.openxmlformats.org/officeDocument/2006/relationships/image" Target="../media/image2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1.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4449" y="1759417"/>
            <a:ext cx="10563102" cy="3339167"/>
            <a:chOff x="709386" y="1698296"/>
            <a:chExt cx="10563102" cy="3339167"/>
          </a:xfrm>
        </p:grpSpPr>
        <p:sp>
          <p:nvSpPr>
            <p:cNvPr id="16" name="矩形 15"/>
            <p:cNvSpPr/>
            <p:nvPr/>
          </p:nvSpPr>
          <p:spPr>
            <a:xfrm>
              <a:off x="1053885" y="1698296"/>
              <a:ext cx="9291234" cy="1506078"/>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91960" y="1989670"/>
              <a:ext cx="8001491" cy="923330"/>
            </a:xfrm>
            <a:prstGeom prst="rect">
              <a:avLst/>
            </a:prstGeom>
          </p:spPr>
          <p:txBody>
            <a:bodyPr wrap="square">
              <a:spAutoFit/>
            </a:bodyPr>
            <a:lstStyle/>
            <a:p>
              <a:pPr algn="ctr"/>
              <a:r>
                <a:rPr kumimoji="1" lang="zh-CN" altLang="en-US" sz="5400" b="1" dirty="0" smtClean="0">
                  <a:solidFill>
                    <a:schemeClr val="bg1"/>
                  </a:solidFill>
                  <a:ea typeface="微软雅黑" panose="020B0503020204020204" pitchFamily="34" charset="-122"/>
                </a:rPr>
                <a:t>高校</a:t>
              </a:r>
              <a:r>
                <a:rPr kumimoji="1" lang="en-US" altLang="zh-CN" sz="5400" b="1" dirty="0" smtClean="0">
                  <a:solidFill>
                    <a:schemeClr val="bg1"/>
                  </a:solidFill>
                  <a:ea typeface="微软雅黑" panose="020B0503020204020204" pitchFamily="34" charset="-122"/>
                </a:rPr>
                <a:t>IT</a:t>
              </a:r>
              <a:r>
                <a:rPr kumimoji="1" lang="zh-CN" altLang="en-US" sz="5400" b="1" dirty="0" smtClean="0">
                  <a:solidFill>
                    <a:schemeClr val="bg1"/>
                  </a:solidFill>
                  <a:ea typeface="微软雅黑" panose="020B0503020204020204" pitchFamily="34" charset="-122"/>
                </a:rPr>
                <a:t>管理之路</a:t>
              </a:r>
              <a:endParaRPr kumimoji="1" lang="zh-CN" altLang="en-US" sz="5400" b="1" dirty="0">
                <a:solidFill>
                  <a:schemeClr val="bg1"/>
                </a:solidFill>
                <a:ea typeface="微软雅黑" panose="020B0503020204020204" pitchFamily="34" charset="-122"/>
              </a:endParaRPr>
            </a:p>
          </p:txBody>
        </p:sp>
        <p:sp>
          <p:nvSpPr>
            <p:cNvPr id="9" name="矩形 8"/>
            <p:cNvSpPr/>
            <p:nvPr/>
          </p:nvSpPr>
          <p:spPr>
            <a:xfrm>
              <a:off x="4344736" y="4391132"/>
              <a:ext cx="5248715" cy="646331"/>
            </a:xfrm>
            <a:prstGeom prst="rect">
              <a:avLst/>
            </a:prstGeom>
          </p:spPr>
          <p:txBody>
            <a:bodyPr wrap="square">
              <a:spAutoFit/>
            </a:bodyPr>
            <a:lstStyle/>
            <a:p>
              <a:r>
                <a:rPr kumimoji="1" lang="zh-CN" altLang="en-US" sz="3600" dirty="0">
                  <a:solidFill>
                    <a:schemeClr val="bg1"/>
                  </a:solidFill>
                  <a:ea typeface="微软雅黑" panose="020B0503020204020204" pitchFamily="34" charset="-122"/>
                </a:rPr>
                <a:t>北京网瑞达科技有限公司</a:t>
              </a:r>
            </a:p>
          </p:txBody>
        </p:sp>
        <p:cxnSp>
          <p:nvCxnSpPr>
            <p:cNvPr id="6" name="直接连接符 5"/>
            <p:cNvCxnSpPr/>
            <p:nvPr/>
          </p:nvCxnSpPr>
          <p:spPr>
            <a:xfrm>
              <a:off x="709386" y="3711183"/>
              <a:ext cx="10563102" cy="0"/>
            </a:xfrm>
            <a:prstGeom prst="line">
              <a:avLst/>
            </a:prstGeom>
            <a:ln w="63500" cmpd="dbl">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403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专项</a:t>
            </a:r>
            <a:r>
              <a:rPr lang="en-US" altLang="zh-CN" dirty="0" smtClean="0"/>
              <a:t>2</a:t>
            </a:r>
            <a:r>
              <a:rPr lang="zh-CN" altLang="en-US" dirty="0" smtClean="0"/>
              <a:t>：安全</a:t>
            </a:r>
            <a:r>
              <a:rPr lang="zh-CN" altLang="en-US" dirty="0" smtClean="0"/>
              <a:t>工作</a:t>
            </a:r>
            <a:endParaRPr lang="zh-CN" altLang="en-US" dirty="0"/>
          </a:p>
        </p:txBody>
      </p:sp>
      <p:sp>
        <p:nvSpPr>
          <p:cNvPr id="15" name="等腰三角形 14"/>
          <p:cNvSpPr/>
          <p:nvPr/>
        </p:nvSpPr>
        <p:spPr bwMode="auto">
          <a:xfrm rot="5400000">
            <a:off x="-359049" y="2730875"/>
            <a:ext cx="1799233" cy="1080433"/>
          </a:xfrm>
          <a:prstGeom prst="triangle">
            <a:avLst/>
          </a:prstGeom>
          <a:solidFill>
            <a:srgbClr val="077FBF"/>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16" name="任意多边形 15"/>
          <p:cNvSpPr/>
          <p:nvPr/>
        </p:nvSpPr>
        <p:spPr>
          <a:xfrm>
            <a:off x="1071857" y="3262160"/>
            <a:ext cx="11768682"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w="31750" cap="flat" cmpd="sng" algn="ctr">
            <a:solidFill>
              <a:schemeClr val="bg1"/>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7" name="组合 4"/>
          <p:cNvGrpSpPr>
            <a:grpSpLocks/>
          </p:cNvGrpSpPr>
          <p:nvPr/>
        </p:nvGrpSpPr>
        <p:grpSpPr bwMode="auto">
          <a:xfrm>
            <a:off x="2551872" y="2864811"/>
            <a:ext cx="774607" cy="776840"/>
            <a:chOff x="2307521" y="2283162"/>
            <a:chExt cx="551398" cy="551398"/>
          </a:xfrm>
        </p:grpSpPr>
        <p:sp>
          <p:nvSpPr>
            <p:cNvPr id="18" name="矩形 17"/>
            <p:cNvSpPr/>
            <p:nvPr/>
          </p:nvSpPr>
          <p:spPr>
            <a:xfrm>
              <a:off x="2307521" y="2283162"/>
              <a:ext cx="551398" cy="551398"/>
            </a:xfrm>
            <a:prstGeom prst="rect">
              <a:avLst/>
            </a:prstGeom>
            <a:solidFill>
              <a:srgbClr val="077FBF"/>
            </a:solidFill>
            <a:ln w="381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9" name="五角星 18"/>
            <p:cNvSpPr/>
            <p:nvPr/>
          </p:nvSpPr>
          <p:spPr>
            <a:xfrm>
              <a:off x="2456891" y="2427350"/>
              <a:ext cx="252658" cy="255100"/>
            </a:xfrm>
            <a:prstGeom prst="star5">
              <a:avLst/>
            </a:prstGeom>
            <a:solidFill>
              <a:srgbClr val="FFFFFF"/>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0" name="组合 42"/>
          <p:cNvGrpSpPr>
            <a:grpSpLocks/>
          </p:cNvGrpSpPr>
          <p:nvPr/>
        </p:nvGrpSpPr>
        <p:grpSpPr bwMode="auto">
          <a:xfrm>
            <a:off x="5674858" y="2864811"/>
            <a:ext cx="774609" cy="776840"/>
            <a:chOff x="2307521" y="2283162"/>
            <a:chExt cx="551398" cy="551398"/>
          </a:xfrm>
        </p:grpSpPr>
        <p:sp>
          <p:nvSpPr>
            <p:cNvPr id="21" name="矩形 20"/>
            <p:cNvSpPr/>
            <p:nvPr/>
          </p:nvSpPr>
          <p:spPr>
            <a:xfrm>
              <a:off x="2307521" y="2283162"/>
              <a:ext cx="551398" cy="551398"/>
            </a:xfrm>
            <a:prstGeom prst="rect">
              <a:avLst/>
            </a:prstGeom>
            <a:solidFill>
              <a:srgbClr val="077FBF"/>
            </a:solidFill>
            <a:ln w="381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2" name="五角星 21"/>
            <p:cNvSpPr/>
            <p:nvPr/>
          </p:nvSpPr>
          <p:spPr>
            <a:xfrm>
              <a:off x="2456891" y="2427350"/>
              <a:ext cx="252658" cy="255100"/>
            </a:xfrm>
            <a:prstGeom prst="star5">
              <a:avLst/>
            </a:prstGeom>
            <a:solidFill>
              <a:srgbClr val="FFFFFF"/>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3" name="组合 55"/>
          <p:cNvGrpSpPr>
            <a:grpSpLocks/>
          </p:cNvGrpSpPr>
          <p:nvPr/>
        </p:nvGrpSpPr>
        <p:grpSpPr bwMode="auto">
          <a:xfrm>
            <a:off x="8938480" y="2864811"/>
            <a:ext cx="776840" cy="776840"/>
            <a:chOff x="2307521" y="2283162"/>
            <a:chExt cx="551398" cy="551398"/>
          </a:xfrm>
        </p:grpSpPr>
        <p:sp>
          <p:nvSpPr>
            <p:cNvPr id="24" name="矩形 23"/>
            <p:cNvSpPr/>
            <p:nvPr/>
          </p:nvSpPr>
          <p:spPr>
            <a:xfrm>
              <a:off x="2307521" y="2283162"/>
              <a:ext cx="551398" cy="551398"/>
            </a:xfrm>
            <a:prstGeom prst="rect">
              <a:avLst/>
            </a:prstGeom>
            <a:solidFill>
              <a:srgbClr val="077FBF"/>
            </a:solidFill>
            <a:ln w="381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5" name="五角星 24"/>
            <p:cNvSpPr/>
            <p:nvPr/>
          </p:nvSpPr>
          <p:spPr>
            <a:xfrm>
              <a:off x="2456462" y="2427350"/>
              <a:ext cx="253516" cy="255100"/>
            </a:xfrm>
            <a:prstGeom prst="star5">
              <a:avLst/>
            </a:prstGeom>
            <a:solidFill>
              <a:srgbClr val="FFFFFF"/>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26" name="矩形 25"/>
          <p:cNvSpPr/>
          <p:nvPr/>
        </p:nvSpPr>
        <p:spPr>
          <a:xfrm>
            <a:off x="2383334" y="4028151"/>
            <a:ext cx="1666875" cy="1077218"/>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等级</a:t>
            </a:r>
            <a:r>
              <a:rPr lang="zh-CN" altLang="en-US" sz="2400" b="1" dirty="0" smtClean="0">
                <a:solidFill>
                  <a:schemeClr val="bg1"/>
                </a:solidFill>
                <a:latin typeface="微软雅黑" panose="020B0503020204020204" pitchFamily="34" charset="-122"/>
                <a:ea typeface="微软雅黑" panose="020B0503020204020204" pitchFamily="34" charset="-122"/>
              </a:rPr>
              <a:t>保护</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smtClean="0">
                <a:solidFill>
                  <a:schemeClr val="bg1"/>
                </a:solidFill>
                <a:latin typeface="微软雅黑" panose="020B0503020204020204" pitchFamily="34" charset="-122"/>
                <a:ea typeface="微软雅黑" panose="020B0503020204020204" pitchFamily="34" charset="-122"/>
              </a:rPr>
              <a:t>定级</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smtClean="0">
                <a:solidFill>
                  <a:schemeClr val="bg1"/>
                </a:solidFill>
                <a:latin typeface="微软雅黑" panose="020B0503020204020204" pitchFamily="34" charset="-122"/>
                <a:ea typeface="微软雅黑" panose="020B0503020204020204" pitchFamily="34" charset="-122"/>
              </a:rPr>
              <a:t>测评</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5587078" y="4028151"/>
            <a:ext cx="1724778" cy="1077218"/>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保密工作</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lvl="1" indent="-342900">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制度</a:t>
            </a:r>
            <a:endParaRPr lang="en-US" altLang="zh-CN" sz="2000" dirty="0">
              <a:solidFill>
                <a:schemeClr val="bg1"/>
              </a:solidFill>
              <a:latin typeface="微软雅黑" panose="020B0503020204020204" pitchFamily="34" charset="-122"/>
              <a:ea typeface="微软雅黑" panose="020B0503020204020204" pitchFamily="34" charset="-122"/>
            </a:endParaRPr>
          </a:p>
          <a:p>
            <a:pPr marL="342900" lvl="1" indent="-342900">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技术</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8848725" y="4028151"/>
            <a:ext cx="3076575" cy="138499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安全运维</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lvl="1" indent="-342900">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开始前的安全规划</a:t>
            </a:r>
            <a:endParaRPr lang="en-US" altLang="zh-CN" sz="2000" dirty="0">
              <a:solidFill>
                <a:schemeClr val="bg1"/>
              </a:solidFill>
              <a:latin typeface="微软雅黑" panose="020B0503020204020204" pitchFamily="34" charset="-122"/>
              <a:ea typeface="微软雅黑" panose="020B0503020204020204" pitchFamily="34" charset="-122"/>
            </a:endParaRPr>
          </a:p>
          <a:p>
            <a:pPr marL="342900" lvl="1" indent="-342900">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建设上线的安全检查</a:t>
            </a:r>
            <a:endParaRPr lang="en-US" altLang="zh-CN" sz="2000" dirty="0">
              <a:solidFill>
                <a:schemeClr val="bg1"/>
              </a:solidFill>
              <a:latin typeface="微软雅黑" panose="020B0503020204020204" pitchFamily="34" charset="-122"/>
              <a:ea typeface="微软雅黑" panose="020B0503020204020204" pitchFamily="34" charset="-122"/>
            </a:endParaRPr>
          </a:p>
          <a:p>
            <a:pPr marL="342900" lvl="1" indent="-342900">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后续的安全跟进</a:t>
            </a: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136" y="1530570"/>
            <a:ext cx="3795834" cy="4837593"/>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2617">
            <a:off x="5970569" y="1324342"/>
            <a:ext cx="3616027" cy="4904589"/>
          </a:xfrm>
          <a:prstGeom prst="rect">
            <a:avLst/>
          </a:prstGeom>
          <a:ln>
            <a:noFill/>
          </a:ln>
          <a:effectLst>
            <a:outerShdw blurRad="225425" dist="50800" dir="5220000" algn="ctr">
              <a:srgbClr val="000000">
                <a:alpha val="33000"/>
              </a:srgbClr>
            </a:outerShdw>
          </a:effectLst>
        </p:spPr>
      </p:pic>
    </p:spTree>
    <p:extLst>
      <p:ext uri="{BB962C8B-B14F-4D97-AF65-F5344CB8AC3E}">
        <p14:creationId xmlns:p14="http://schemas.microsoft.com/office/powerpoint/2010/main" val="3545049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问题和矛盾</a:t>
            </a:r>
            <a:endParaRPr lang="zh-CN" altLang="en-US" dirty="0"/>
          </a:p>
        </p:txBody>
      </p:sp>
      <p:sp>
        <p:nvSpPr>
          <p:cNvPr id="8" name="箭头: 圆角右 1">
            <a:extLst>
              <a:ext uri="{FF2B5EF4-FFF2-40B4-BE49-F238E27FC236}">
                <a16:creationId xmlns:a16="http://schemas.microsoft.com/office/drawing/2014/main" id="{9F14554E-1A4F-4FCA-8CF8-A2CF8C5BCE36}"/>
              </a:ext>
            </a:extLst>
          </p:cNvPr>
          <p:cNvSpPr/>
          <p:nvPr/>
        </p:nvSpPr>
        <p:spPr>
          <a:xfrm>
            <a:off x="8831816" y="2930612"/>
            <a:ext cx="2428892" cy="1550916"/>
          </a:xfrm>
          <a:prstGeom prst="bentArrow">
            <a:avLst/>
          </a:prstGeom>
          <a:solidFill>
            <a:srgbClr val="15B0B8"/>
          </a:solidFill>
          <a:ln w="12700"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lumMod val="50000"/>
                </a:srgbClr>
              </a:solidFill>
              <a:effectLst/>
              <a:uLnTx/>
              <a:uFillTx/>
              <a:latin typeface="DengXian" panose="020F0502020204030204"/>
              <a:ea typeface="+mn-ea"/>
              <a:cs typeface="+mn-cs"/>
              <a:sym typeface="+mn-lt"/>
            </a:endParaRPr>
          </a:p>
        </p:txBody>
      </p:sp>
      <p:sp>
        <p:nvSpPr>
          <p:cNvPr id="9" name="箭头: 圆角右 2">
            <a:extLst>
              <a:ext uri="{FF2B5EF4-FFF2-40B4-BE49-F238E27FC236}">
                <a16:creationId xmlns:a16="http://schemas.microsoft.com/office/drawing/2014/main" id="{1D3AAECA-2AEC-458F-9BF5-8C6B90328968}"/>
              </a:ext>
            </a:extLst>
          </p:cNvPr>
          <p:cNvSpPr/>
          <p:nvPr/>
        </p:nvSpPr>
        <p:spPr>
          <a:xfrm>
            <a:off x="1006755" y="4481528"/>
            <a:ext cx="2428892" cy="1550916"/>
          </a:xfrm>
          <a:prstGeom prst="bentArrow">
            <a:avLst/>
          </a:prstGeom>
          <a:solidFill>
            <a:srgbClr val="25B0D2"/>
          </a:solidFill>
          <a:ln w="12700"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lumMod val="50000"/>
                </a:srgbClr>
              </a:solidFill>
              <a:effectLst/>
              <a:uLnTx/>
              <a:uFillTx/>
              <a:latin typeface="DengXian" panose="020F0502020204030204"/>
              <a:ea typeface="+mn-ea"/>
              <a:cs typeface="+mn-cs"/>
              <a:sym typeface="+mn-lt"/>
            </a:endParaRPr>
          </a:p>
        </p:txBody>
      </p:sp>
      <p:sp>
        <p:nvSpPr>
          <p:cNvPr id="10" name="箭头: 圆角右 3">
            <a:extLst>
              <a:ext uri="{FF2B5EF4-FFF2-40B4-BE49-F238E27FC236}">
                <a16:creationId xmlns:a16="http://schemas.microsoft.com/office/drawing/2014/main" id="{4799671D-B5D2-4EC6-A775-F8D04A69543C}"/>
              </a:ext>
            </a:extLst>
          </p:cNvPr>
          <p:cNvSpPr/>
          <p:nvPr/>
        </p:nvSpPr>
        <p:spPr>
          <a:xfrm>
            <a:off x="6266627" y="3533745"/>
            <a:ext cx="2428892" cy="1550916"/>
          </a:xfrm>
          <a:prstGeom prst="bentArrow">
            <a:avLst/>
          </a:prstGeom>
          <a:solidFill>
            <a:srgbClr val="58C4B8"/>
          </a:solidFill>
          <a:ln w="12700"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lumMod val="50000"/>
                </a:srgbClr>
              </a:solidFill>
              <a:effectLst/>
              <a:uLnTx/>
              <a:uFillTx/>
              <a:latin typeface="DengXian" panose="020F0502020204030204"/>
              <a:ea typeface="+mn-ea"/>
              <a:cs typeface="+mn-cs"/>
              <a:sym typeface="+mn-lt"/>
            </a:endParaRPr>
          </a:p>
        </p:txBody>
      </p:sp>
      <p:sp>
        <p:nvSpPr>
          <p:cNvPr id="11" name="箭头: 圆角右 4">
            <a:extLst>
              <a:ext uri="{FF2B5EF4-FFF2-40B4-BE49-F238E27FC236}">
                <a16:creationId xmlns:a16="http://schemas.microsoft.com/office/drawing/2014/main" id="{43FF896F-D765-4A32-8E3E-6FF30AF6D1EE}"/>
              </a:ext>
            </a:extLst>
          </p:cNvPr>
          <p:cNvSpPr/>
          <p:nvPr/>
        </p:nvSpPr>
        <p:spPr>
          <a:xfrm>
            <a:off x="3628285" y="3964556"/>
            <a:ext cx="2428892" cy="1550916"/>
          </a:xfrm>
          <a:prstGeom prst="bentArrow">
            <a:avLst/>
          </a:prstGeom>
          <a:solidFill>
            <a:srgbClr val="047ABA"/>
          </a:solidFill>
          <a:ln w="12700"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lumMod val="50000"/>
                </a:srgbClr>
              </a:solidFill>
              <a:effectLst/>
              <a:uLnTx/>
              <a:uFillTx/>
              <a:latin typeface="DengXian" panose="020F0502020204030204"/>
              <a:ea typeface="+mn-ea"/>
              <a:cs typeface="+mn-cs"/>
              <a:sym typeface="+mn-lt"/>
            </a:endParaRPr>
          </a:p>
        </p:txBody>
      </p:sp>
      <p:sp>
        <p:nvSpPr>
          <p:cNvPr id="12" name="矩形 11"/>
          <p:cNvSpPr/>
          <p:nvPr/>
        </p:nvSpPr>
        <p:spPr>
          <a:xfrm>
            <a:off x="771957" y="3650531"/>
            <a:ext cx="2646878" cy="830997"/>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IT</a:t>
            </a:r>
            <a:r>
              <a:rPr lang="zh-CN" altLang="en-US" sz="2400" dirty="0">
                <a:solidFill>
                  <a:schemeClr val="bg1"/>
                </a:solidFill>
                <a:latin typeface="微软雅黑" panose="020B0503020204020204" pitchFamily="34" charset="-122"/>
                <a:ea typeface="微软雅黑" panose="020B0503020204020204" pitchFamily="34" charset="-122"/>
              </a:rPr>
              <a:t>规模的</a:t>
            </a:r>
            <a:r>
              <a:rPr lang="zh-CN" altLang="en-US" sz="2400" dirty="0" smtClean="0">
                <a:solidFill>
                  <a:schemeClr val="bg1"/>
                </a:solidFill>
                <a:latin typeface="微软雅黑" panose="020B0503020204020204" pitchFamily="34" charset="-122"/>
                <a:ea typeface="微软雅黑" panose="020B0503020204020204" pitchFamily="34" charset="-122"/>
              </a:rPr>
              <a:t>增长</a:t>
            </a:r>
            <a:endParaRPr lang="en-US" altLang="zh-CN" sz="2400" dirty="0" smtClean="0">
              <a:solidFill>
                <a:schemeClr val="bg1"/>
              </a:solidFill>
              <a:latin typeface="微软雅黑" panose="020B0503020204020204" pitchFamily="34" charset="-122"/>
              <a:ea typeface="微软雅黑" panose="020B0503020204020204" pitchFamily="34" charset="-122"/>
            </a:endParaRPr>
          </a:p>
          <a:p>
            <a:r>
              <a:rPr lang="zh-CN" altLang="en-US" sz="2400" dirty="0" smtClean="0">
                <a:solidFill>
                  <a:schemeClr val="bg1"/>
                </a:solidFill>
                <a:latin typeface="微软雅黑" panose="020B0503020204020204" pitchFamily="34" charset="-122"/>
                <a:ea typeface="微软雅黑" panose="020B0503020204020204" pitchFamily="34" charset="-122"/>
              </a:rPr>
              <a:t>和</a:t>
            </a:r>
            <a:r>
              <a:rPr lang="zh-CN" altLang="en-US" sz="2400" dirty="0">
                <a:solidFill>
                  <a:schemeClr val="bg1"/>
                </a:solidFill>
                <a:latin typeface="微软雅黑" panose="020B0503020204020204" pitchFamily="34" charset="-122"/>
                <a:ea typeface="微软雅黑" panose="020B0503020204020204" pitchFamily="34" charset="-122"/>
              </a:rPr>
              <a:t>人员增长的矛盾</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483452" y="3133559"/>
            <a:ext cx="2646878" cy="830997"/>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人才的</a:t>
            </a:r>
            <a:r>
              <a:rPr lang="zh-CN" altLang="en-US" sz="2400" dirty="0" smtClean="0">
                <a:solidFill>
                  <a:schemeClr val="bg1"/>
                </a:solidFill>
                <a:latin typeface="微软雅黑" panose="020B0503020204020204" pitchFamily="34" charset="-122"/>
                <a:ea typeface="微软雅黑" panose="020B0503020204020204" pitchFamily="34" charset="-122"/>
              </a:rPr>
              <a:t>需求</a:t>
            </a:r>
            <a:endParaRPr lang="en-US" altLang="zh-CN" sz="2400" dirty="0" smtClean="0">
              <a:solidFill>
                <a:schemeClr val="bg1"/>
              </a:solidFill>
              <a:latin typeface="微软雅黑" panose="020B0503020204020204" pitchFamily="34" charset="-122"/>
              <a:ea typeface="微软雅黑" panose="020B0503020204020204" pitchFamily="34" charset="-122"/>
            </a:endParaRPr>
          </a:p>
          <a:p>
            <a:r>
              <a:rPr lang="zh-CN" altLang="en-US" sz="2400" dirty="0" smtClean="0">
                <a:solidFill>
                  <a:schemeClr val="bg1"/>
                </a:solidFill>
                <a:latin typeface="微软雅黑" panose="020B0503020204020204" pitchFamily="34" charset="-122"/>
                <a:ea typeface="微软雅黑" panose="020B0503020204020204" pitchFamily="34" charset="-122"/>
              </a:rPr>
              <a:t>和</a:t>
            </a:r>
            <a:r>
              <a:rPr lang="zh-CN" altLang="en-US" sz="2400" dirty="0">
                <a:solidFill>
                  <a:schemeClr val="bg1"/>
                </a:solidFill>
                <a:latin typeface="微软雅黑" panose="020B0503020204020204" pitchFamily="34" charset="-122"/>
                <a:ea typeface="微软雅黑" panose="020B0503020204020204" pitchFamily="34" charset="-122"/>
              </a:rPr>
              <a:t>工资待遇的矛盾</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184938" y="3002020"/>
            <a:ext cx="2646878"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需求和资源的矛盾</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910666" y="2468947"/>
            <a:ext cx="2646878"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职能和权力的矛盾</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700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234396" y="3068443"/>
            <a:ext cx="1723209" cy="1723209"/>
            <a:chOff x="5113818" y="2850329"/>
            <a:chExt cx="1723209" cy="1723209"/>
          </a:xfrm>
        </p:grpSpPr>
        <p:sp>
          <p:nvSpPr>
            <p:cNvPr id="5" name="椭圆 4">
              <a:extLst>
                <a:ext uri="{FF2B5EF4-FFF2-40B4-BE49-F238E27FC236}">
                  <a16:creationId xmlns:a16="http://schemas.microsoft.com/office/drawing/2014/main" id="{F9ACF82F-D956-4172-B1AB-A651A60EE482}"/>
                </a:ext>
              </a:extLst>
            </p:cNvPr>
            <p:cNvSpPr/>
            <p:nvPr/>
          </p:nvSpPr>
          <p:spPr>
            <a:xfrm rot="16200000">
              <a:off x="5113818" y="2850329"/>
              <a:ext cx="1723209" cy="1723209"/>
            </a:xfrm>
            <a:prstGeom prst="ellipse">
              <a:avLst/>
            </a:prstGeom>
            <a:solidFill>
              <a:schemeClr val="bg1">
                <a:alpha val="30000"/>
              </a:schemeClr>
            </a:soli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椭圆 5">
              <a:extLst>
                <a:ext uri="{FF2B5EF4-FFF2-40B4-BE49-F238E27FC236}">
                  <a16:creationId xmlns:a16="http://schemas.microsoft.com/office/drawing/2014/main" id="{2FEC4DCE-DE17-4E6F-B5DB-2BE871B6430E}"/>
                </a:ext>
              </a:extLst>
            </p:cNvPr>
            <p:cNvSpPr/>
            <p:nvPr/>
          </p:nvSpPr>
          <p:spPr>
            <a:xfrm rot="16200000">
              <a:off x="5242247" y="2978758"/>
              <a:ext cx="1466351" cy="1466351"/>
            </a:xfrm>
            <a:prstGeom prst="ellipse">
              <a:avLst/>
            </a:prstGeom>
            <a:solidFill>
              <a:schemeClr val="bg1"/>
            </a:soli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4" name="图片 3">
              <a:extLst>
                <a:ext uri="{FF2B5EF4-FFF2-40B4-BE49-F238E27FC236}">
                  <a16:creationId xmlns:a16="http://schemas.microsoft.com/office/drawing/2014/main" id="{4B7A8900-63AB-4354-8A99-30E3394E7552}"/>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6315" y="3172826"/>
              <a:ext cx="1078215" cy="1078215"/>
            </a:xfrm>
            <a:prstGeom prst="rect">
              <a:avLst/>
            </a:prstGeom>
          </p:spPr>
        </p:pic>
      </p:grpSp>
      <p:sp>
        <p:nvSpPr>
          <p:cNvPr id="11" name="弧形 10"/>
          <p:cNvSpPr/>
          <p:nvPr/>
        </p:nvSpPr>
        <p:spPr>
          <a:xfrm>
            <a:off x="5189989" y="3024036"/>
            <a:ext cx="1812022" cy="1812022"/>
          </a:xfrm>
          <a:prstGeom prst="arc">
            <a:avLst>
              <a:gd name="adj1" fmla="val 5728861"/>
              <a:gd name="adj2" fmla="val 16229961"/>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5189989" y="3024036"/>
            <a:ext cx="1812022" cy="1812022"/>
          </a:xfrm>
          <a:prstGeom prst="arc">
            <a:avLst>
              <a:gd name="adj1" fmla="val 16440868"/>
              <a:gd name="adj2" fmla="val 5375306"/>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4" name="直接连接符 13"/>
          <p:cNvCxnSpPr/>
          <p:nvPr/>
        </p:nvCxnSpPr>
        <p:spPr>
          <a:xfrm flipH="1" flipV="1">
            <a:off x="6102508" y="1275350"/>
            <a:ext cx="1388" cy="175710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6102508" y="4827646"/>
            <a:ext cx="56" cy="171576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334094" y="3717472"/>
            <a:ext cx="3451346" cy="757548"/>
            <a:chOff x="1366563" y="3289156"/>
            <a:chExt cx="3451346" cy="757548"/>
          </a:xfrm>
        </p:grpSpPr>
        <p:sp>
          <p:nvSpPr>
            <p:cNvPr id="16" name="文本框 15"/>
            <p:cNvSpPr txBox="1"/>
            <p:nvPr/>
          </p:nvSpPr>
          <p:spPr>
            <a:xfrm>
              <a:off x="1366563" y="3338818"/>
              <a:ext cx="1375795" cy="707886"/>
            </a:xfrm>
            <a:prstGeom prst="rect">
              <a:avLst/>
            </a:prstGeom>
            <a:noFill/>
          </p:spPr>
          <p:txBody>
            <a:bodyPr wrap="squar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需求</a:t>
              </a:r>
            </a:p>
          </p:txBody>
        </p:sp>
        <p:sp>
          <p:nvSpPr>
            <p:cNvPr id="17" name="文本框 16"/>
            <p:cNvSpPr txBox="1"/>
            <p:nvPr/>
          </p:nvSpPr>
          <p:spPr>
            <a:xfrm>
              <a:off x="3399939" y="3289156"/>
              <a:ext cx="1417970" cy="707886"/>
            </a:xfrm>
            <a:prstGeom prst="rect">
              <a:avLst/>
            </a:prstGeom>
            <a:noFill/>
          </p:spPr>
          <p:txBody>
            <a:bodyPr wrap="squar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资源</a:t>
              </a:r>
            </a:p>
          </p:txBody>
        </p:sp>
        <p:sp>
          <p:nvSpPr>
            <p:cNvPr id="18" name="文本框 17"/>
            <p:cNvSpPr txBox="1"/>
            <p:nvPr/>
          </p:nvSpPr>
          <p:spPr>
            <a:xfrm>
              <a:off x="2404338" y="3338818"/>
              <a:ext cx="1375795"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&gt;&gt;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7367300" y="3534219"/>
            <a:ext cx="2491361"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有效利用</a:t>
            </a:r>
          </a:p>
        </p:txBody>
      </p:sp>
      <p:sp>
        <p:nvSpPr>
          <p:cNvPr id="22" name="文本框 21"/>
          <p:cNvSpPr txBox="1"/>
          <p:nvPr/>
        </p:nvSpPr>
        <p:spPr>
          <a:xfrm>
            <a:off x="8830509" y="4168284"/>
            <a:ext cx="2320112"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动态调配</a:t>
            </a:r>
          </a:p>
        </p:txBody>
      </p:sp>
      <p:grpSp>
        <p:nvGrpSpPr>
          <p:cNvPr id="24" name="组合 23"/>
          <p:cNvGrpSpPr/>
          <p:nvPr/>
        </p:nvGrpSpPr>
        <p:grpSpPr>
          <a:xfrm>
            <a:off x="893222" y="2278422"/>
            <a:ext cx="497140" cy="497140"/>
            <a:chOff x="3487621" y="1797970"/>
            <a:chExt cx="1331174" cy="1331174"/>
          </a:xfrm>
        </p:grpSpPr>
        <p:sp>
          <p:nvSpPr>
            <p:cNvPr id="25" name="椭圆 24">
              <a:extLst>
                <a:ext uri="{FF2B5EF4-FFF2-40B4-BE49-F238E27FC236}">
                  <a16:creationId xmlns:a16="http://schemas.microsoft.com/office/drawing/2014/main" id="{323D5C15-62F2-4AD3-A6F4-95A25578AE31}"/>
                </a:ext>
              </a:extLst>
            </p:cNvPr>
            <p:cNvSpPr/>
            <p:nvPr/>
          </p:nvSpPr>
          <p:spPr>
            <a:xfrm>
              <a:off x="3487621" y="1797970"/>
              <a:ext cx="1331174" cy="1331174"/>
            </a:xfrm>
            <a:prstGeom prst="ellipse">
              <a:avLst/>
            </a:prstGeom>
            <a:solidFill>
              <a:srgbClr val="29323E"/>
            </a:solid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26" name="图片 25">
              <a:extLst>
                <a:ext uri="{FF2B5EF4-FFF2-40B4-BE49-F238E27FC236}">
                  <a16:creationId xmlns:a16="http://schemas.microsoft.com/office/drawing/2014/main" id="{F1BDFEBF-DEEA-4B9E-887D-51AB4AF891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087" y="2114168"/>
              <a:ext cx="690242" cy="690242"/>
            </a:xfrm>
            <a:prstGeom prst="rect">
              <a:avLst/>
            </a:prstGeom>
          </p:spPr>
        </p:pic>
      </p:grpSp>
      <p:sp>
        <p:nvSpPr>
          <p:cNvPr id="35" name="文本框 34"/>
          <p:cNvSpPr txBox="1"/>
          <p:nvPr/>
        </p:nvSpPr>
        <p:spPr>
          <a:xfrm>
            <a:off x="1811861" y="2262083"/>
            <a:ext cx="1694577"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IT</a:t>
            </a:r>
            <a:r>
              <a:rPr lang="zh-CN" altLang="en-US" sz="2400" dirty="0">
                <a:solidFill>
                  <a:schemeClr val="bg1"/>
                </a:solidFill>
                <a:latin typeface="微软雅黑" panose="020B0503020204020204" pitchFamily="34" charset="-122"/>
                <a:ea typeface="微软雅黑" panose="020B0503020204020204" pitchFamily="34" charset="-122"/>
              </a:rPr>
              <a:t>规模庞大</a:t>
            </a:r>
          </a:p>
        </p:txBody>
      </p:sp>
      <p:sp>
        <p:nvSpPr>
          <p:cNvPr id="36" name="标题 2">
            <a:extLst>
              <a:ext uri="{FF2B5EF4-FFF2-40B4-BE49-F238E27FC236}">
                <a16:creationId xmlns:a16="http://schemas.microsoft.com/office/drawing/2014/main" id="{F5B3FB36-9550-4C6B-A726-08D49932F028}"/>
              </a:ext>
            </a:extLst>
          </p:cNvPr>
          <p:cNvSpPr txBox="1">
            <a:spLocks/>
          </p:cNvSpPr>
          <p:nvPr/>
        </p:nvSpPr>
        <p:spPr>
          <a:xfrm>
            <a:off x="572736" y="579458"/>
            <a:ext cx="9720556" cy="60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bg1"/>
                </a:solidFill>
                <a:latin typeface="微软雅黑" panose="020B0503020204020204" pitchFamily="34" charset="-122"/>
                <a:ea typeface="微软雅黑" panose="020B0503020204020204" pitchFamily="34" charset="-122"/>
              </a:rPr>
              <a:t>网络数据中心管理</a:t>
            </a:r>
            <a:r>
              <a:rPr lang="zh-CN" altLang="en-US" sz="3600" b="1" dirty="0">
                <a:solidFill>
                  <a:schemeClr val="bg1"/>
                </a:solidFill>
                <a:latin typeface="微软雅黑" panose="020B0503020204020204" pitchFamily="34" charset="-122"/>
                <a:ea typeface="微软雅黑" panose="020B0503020204020204" pitchFamily="34" charset="-122"/>
              </a:rPr>
              <a:t>的难点、矛盾及应对方案</a:t>
            </a:r>
          </a:p>
        </p:txBody>
      </p:sp>
      <p:sp>
        <p:nvSpPr>
          <p:cNvPr id="40" name="MH_SubTitle_1">
            <a:extLst>
              <a:ext uri="{FF2B5EF4-FFF2-40B4-BE49-F238E27FC236}">
                <a16:creationId xmlns:a16="http://schemas.microsoft.com/office/drawing/2014/main" id="{A0FF79EE-DD5F-496D-90B3-8B8E829101D7}"/>
              </a:ext>
            </a:extLst>
          </p:cNvPr>
          <p:cNvSpPr/>
          <p:nvPr>
            <p:custDataLst>
              <p:tags r:id="rId1"/>
            </p:custDataLst>
          </p:nvPr>
        </p:nvSpPr>
        <p:spPr>
          <a:xfrm>
            <a:off x="1865836" y="2923634"/>
            <a:ext cx="3180118" cy="546474"/>
          </a:xfrm>
          <a:prstGeom prst="roundRect">
            <a:avLst>
              <a:gd name="adj" fmla="val 21110"/>
            </a:avLst>
          </a:prstGeom>
          <a:no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r>
              <a:rPr lang="zh-CN" altLang="en-US" sz="2400" dirty="0">
                <a:solidFill>
                  <a:schemeClr val="bg1"/>
                </a:solidFill>
                <a:latin typeface="微软雅黑" panose="020B0503020204020204" pitchFamily="34" charset="-122"/>
                <a:ea typeface="微软雅黑" panose="020B0503020204020204" pitchFamily="34" charset="-122"/>
              </a:rPr>
              <a:t>建设周期长，异构组网</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892967" y="2933732"/>
            <a:ext cx="497395" cy="497395"/>
            <a:chOff x="6924819" y="3999749"/>
            <a:chExt cx="1331174" cy="1331174"/>
          </a:xfrm>
        </p:grpSpPr>
        <p:sp>
          <p:nvSpPr>
            <p:cNvPr id="42" name="椭圆 41">
              <a:extLst>
                <a:ext uri="{FF2B5EF4-FFF2-40B4-BE49-F238E27FC236}">
                  <a16:creationId xmlns:a16="http://schemas.microsoft.com/office/drawing/2014/main" id="{CE576950-C41C-4659-8CFF-B036832F224D}"/>
                </a:ext>
              </a:extLst>
            </p:cNvPr>
            <p:cNvSpPr/>
            <p:nvPr/>
          </p:nvSpPr>
          <p:spPr>
            <a:xfrm>
              <a:off x="6924819" y="3999749"/>
              <a:ext cx="1331174" cy="1331174"/>
            </a:xfrm>
            <a:prstGeom prst="ellipse">
              <a:avLst/>
            </a:prstGeom>
            <a:solidFill>
              <a:srgbClr val="29323E"/>
            </a:solid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43" name="图片 42">
              <a:extLst>
                <a:ext uri="{FF2B5EF4-FFF2-40B4-BE49-F238E27FC236}">
                  <a16:creationId xmlns:a16="http://schemas.microsoft.com/office/drawing/2014/main" id="{B508D5BC-1274-4B12-B5D0-B74D479740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3660" y="4341313"/>
              <a:ext cx="656413" cy="656413"/>
            </a:xfrm>
            <a:prstGeom prst="rect">
              <a:avLst/>
            </a:prstGeom>
          </p:spPr>
        </p:pic>
      </p:grpSp>
      <p:grpSp>
        <p:nvGrpSpPr>
          <p:cNvPr id="44" name="组合 43"/>
          <p:cNvGrpSpPr/>
          <p:nvPr/>
        </p:nvGrpSpPr>
        <p:grpSpPr>
          <a:xfrm>
            <a:off x="931236" y="5429759"/>
            <a:ext cx="497395" cy="497395"/>
            <a:chOff x="6943867" y="1859637"/>
            <a:chExt cx="1331174" cy="1331174"/>
          </a:xfrm>
        </p:grpSpPr>
        <p:sp>
          <p:nvSpPr>
            <p:cNvPr id="45" name="椭圆 44">
              <a:extLst>
                <a:ext uri="{FF2B5EF4-FFF2-40B4-BE49-F238E27FC236}">
                  <a16:creationId xmlns:a16="http://schemas.microsoft.com/office/drawing/2014/main" id="{E307B468-6842-4DF6-A75E-8128F8156EEA}"/>
                </a:ext>
              </a:extLst>
            </p:cNvPr>
            <p:cNvSpPr/>
            <p:nvPr/>
          </p:nvSpPr>
          <p:spPr>
            <a:xfrm>
              <a:off x="6943867" y="1859637"/>
              <a:ext cx="1331174" cy="1331174"/>
            </a:xfrm>
            <a:prstGeom prst="ellipse">
              <a:avLst/>
            </a:prstGeom>
            <a:solidFill>
              <a:srgbClr val="29323E"/>
            </a:solid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46" name="图片 45">
              <a:extLst>
                <a:ext uri="{FF2B5EF4-FFF2-40B4-BE49-F238E27FC236}">
                  <a16:creationId xmlns:a16="http://schemas.microsoft.com/office/drawing/2014/main" id="{3B751BA3-D056-448E-97E9-7C74D6FE48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2971" y="2138106"/>
              <a:ext cx="727103" cy="727103"/>
            </a:xfrm>
            <a:prstGeom prst="rect">
              <a:avLst/>
            </a:prstGeom>
          </p:spPr>
        </p:pic>
      </p:grpSp>
      <p:grpSp>
        <p:nvGrpSpPr>
          <p:cNvPr id="47" name="组合 46"/>
          <p:cNvGrpSpPr/>
          <p:nvPr/>
        </p:nvGrpSpPr>
        <p:grpSpPr>
          <a:xfrm>
            <a:off x="931236" y="4809240"/>
            <a:ext cx="497395" cy="497395"/>
            <a:chOff x="3467589" y="3954540"/>
            <a:chExt cx="1331174" cy="1331174"/>
          </a:xfrm>
        </p:grpSpPr>
        <p:sp>
          <p:nvSpPr>
            <p:cNvPr id="48" name="椭圆 47">
              <a:extLst>
                <a:ext uri="{FF2B5EF4-FFF2-40B4-BE49-F238E27FC236}">
                  <a16:creationId xmlns:a16="http://schemas.microsoft.com/office/drawing/2014/main" id="{2C77B06F-6295-4DE7-9E75-14E49969F0AC}"/>
                </a:ext>
              </a:extLst>
            </p:cNvPr>
            <p:cNvSpPr/>
            <p:nvPr/>
          </p:nvSpPr>
          <p:spPr>
            <a:xfrm>
              <a:off x="3467589" y="3954540"/>
              <a:ext cx="1331174" cy="1331174"/>
            </a:xfrm>
            <a:prstGeom prst="ellipse">
              <a:avLst/>
            </a:prstGeom>
            <a:solidFill>
              <a:srgbClr val="222A35"/>
            </a:solid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49" name="图片 48">
              <a:extLst>
                <a:ext uri="{FF2B5EF4-FFF2-40B4-BE49-F238E27FC236}">
                  <a16:creationId xmlns:a16="http://schemas.microsoft.com/office/drawing/2014/main" id="{3AE9F0D7-5AAF-45DB-98B6-D1D57E52EC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6507" y="4230708"/>
              <a:ext cx="790423" cy="790423"/>
            </a:xfrm>
            <a:prstGeom prst="rect">
              <a:avLst/>
            </a:prstGeom>
          </p:spPr>
        </p:pic>
      </p:grpSp>
      <p:sp>
        <p:nvSpPr>
          <p:cNvPr id="50" name="MH_SubTitle_1">
            <a:extLst>
              <a:ext uri="{FF2B5EF4-FFF2-40B4-BE49-F238E27FC236}">
                <a16:creationId xmlns:a16="http://schemas.microsoft.com/office/drawing/2014/main" id="{E92938FE-B849-43E4-BF77-906EE4D0C15C}"/>
              </a:ext>
            </a:extLst>
          </p:cNvPr>
          <p:cNvSpPr/>
          <p:nvPr>
            <p:custDataLst>
              <p:tags r:id="rId2"/>
            </p:custDataLst>
          </p:nvPr>
        </p:nvSpPr>
        <p:spPr>
          <a:xfrm>
            <a:off x="1904105" y="4752168"/>
            <a:ext cx="2021503" cy="546474"/>
          </a:xfrm>
          <a:prstGeom prst="roundRect">
            <a:avLst>
              <a:gd name="adj" fmla="val 21110"/>
            </a:avLst>
          </a:prstGeom>
          <a:no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r>
              <a:rPr lang="zh-CN" altLang="en-US" sz="2400" dirty="0">
                <a:solidFill>
                  <a:schemeClr val="bg1"/>
                </a:solidFill>
                <a:latin typeface="微软雅黑" panose="020B0503020204020204" pitchFamily="34" charset="-122"/>
                <a:ea typeface="微软雅黑" panose="020B0503020204020204" pitchFamily="34" charset="-122"/>
              </a:rPr>
              <a:t>用户流动性大</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51" name="MH_SubTitle_1">
            <a:extLst>
              <a:ext uri="{FF2B5EF4-FFF2-40B4-BE49-F238E27FC236}">
                <a16:creationId xmlns:a16="http://schemas.microsoft.com/office/drawing/2014/main" id="{217DE0D7-6B33-4540-BB45-9BF3E572D65F}"/>
              </a:ext>
            </a:extLst>
          </p:cNvPr>
          <p:cNvSpPr/>
          <p:nvPr>
            <p:custDataLst>
              <p:tags r:id="rId3"/>
            </p:custDataLst>
          </p:nvPr>
        </p:nvSpPr>
        <p:spPr>
          <a:xfrm>
            <a:off x="1904105" y="5399198"/>
            <a:ext cx="2827140" cy="546474"/>
          </a:xfrm>
          <a:prstGeom prst="roundRect">
            <a:avLst>
              <a:gd name="adj" fmla="val 21110"/>
            </a:avLst>
          </a:prstGeom>
          <a:no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r>
              <a:rPr lang="zh-CN" altLang="en-US" sz="2400" dirty="0">
                <a:solidFill>
                  <a:schemeClr val="bg1"/>
                </a:solidFill>
                <a:latin typeface="微软雅黑" panose="020B0503020204020204" pitchFamily="34" charset="-122"/>
                <a:ea typeface="微软雅黑" panose="020B0503020204020204" pitchFamily="34" charset="-122"/>
              </a:rPr>
              <a:t>常规与科研需求并存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261480" y="2268830"/>
            <a:ext cx="449025" cy="449025"/>
            <a:chOff x="3487621" y="1797970"/>
            <a:chExt cx="1331174" cy="1331174"/>
          </a:xfrm>
        </p:grpSpPr>
        <p:sp>
          <p:nvSpPr>
            <p:cNvPr id="53" name="椭圆 52">
              <a:extLst>
                <a:ext uri="{FF2B5EF4-FFF2-40B4-BE49-F238E27FC236}">
                  <a16:creationId xmlns:a16="http://schemas.microsoft.com/office/drawing/2014/main" id="{323D5C15-62F2-4AD3-A6F4-95A25578AE31}"/>
                </a:ext>
              </a:extLst>
            </p:cNvPr>
            <p:cNvSpPr/>
            <p:nvPr/>
          </p:nvSpPr>
          <p:spPr>
            <a:xfrm>
              <a:off x="3487621" y="1797970"/>
              <a:ext cx="1331174" cy="1331174"/>
            </a:xfrm>
            <a:prstGeom prst="ellipse">
              <a:avLst/>
            </a:prstGeom>
            <a:solidFill>
              <a:srgbClr val="29323E"/>
            </a:solidFill>
            <a:ln w="22225">
              <a:solidFill>
                <a:schemeClr val="accent4">
                  <a:alpha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54" name="图片 53">
              <a:extLst>
                <a:ext uri="{FF2B5EF4-FFF2-40B4-BE49-F238E27FC236}">
                  <a16:creationId xmlns:a16="http://schemas.microsoft.com/office/drawing/2014/main" id="{F1BDFEBF-DEEA-4B9E-887D-51AB4AF891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087" y="2114168"/>
              <a:ext cx="690242" cy="690242"/>
            </a:xfrm>
            <a:prstGeom prst="rect">
              <a:avLst/>
            </a:prstGeom>
          </p:spPr>
        </p:pic>
      </p:grpSp>
      <p:sp>
        <p:nvSpPr>
          <p:cNvPr id="64" name="文本框 63"/>
          <p:cNvSpPr txBox="1"/>
          <p:nvPr/>
        </p:nvSpPr>
        <p:spPr>
          <a:xfrm>
            <a:off x="8227995" y="2192622"/>
            <a:ext cx="1867012"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管理自动化</a:t>
            </a:r>
          </a:p>
        </p:txBody>
      </p:sp>
      <p:sp>
        <p:nvSpPr>
          <p:cNvPr id="65" name="文本框 64"/>
          <p:cNvSpPr txBox="1"/>
          <p:nvPr/>
        </p:nvSpPr>
        <p:spPr>
          <a:xfrm>
            <a:off x="8242745" y="2880960"/>
            <a:ext cx="1867012"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管理统一化</a:t>
            </a:r>
          </a:p>
        </p:txBody>
      </p:sp>
      <p:sp>
        <p:nvSpPr>
          <p:cNvPr id="68" name="文本框 67"/>
          <p:cNvSpPr txBox="1"/>
          <p:nvPr/>
        </p:nvSpPr>
        <p:spPr>
          <a:xfrm>
            <a:off x="8218583" y="4904867"/>
            <a:ext cx="1867013"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提升易用性</a:t>
            </a:r>
          </a:p>
        </p:txBody>
      </p:sp>
      <p:sp>
        <p:nvSpPr>
          <p:cNvPr id="69" name="文本框 68"/>
          <p:cNvSpPr txBox="1"/>
          <p:nvPr/>
        </p:nvSpPr>
        <p:spPr>
          <a:xfrm>
            <a:off x="8233334" y="5568455"/>
            <a:ext cx="1867012"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策略灵活化</a:t>
            </a:r>
          </a:p>
        </p:txBody>
      </p:sp>
      <p:grpSp>
        <p:nvGrpSpPr>
          <p:cNvPr id="80" name="组合 79"/>
          <p:cNvGrpSpPr/>
          <p:nvPr/>
        </p:nvGrpSpPr>
        <p:grpSpPr>
          <a:xfrm>
            <a:off x="7251787" y="2873043"/>
            <a:ext cx="449256" cy="449256"/>
            <a:chOff x="6924819" y="3999749"/>
            <a:chExt cx="1331174" cy="1331174"/>
          </a:xfrm>
        </p:grpSpPr>
        <p:sp>
          <p:nvSpPr>
            <p:cNvPr id="81" name="椭圆 80">
              <a:extLst>
                <a:ext uri="{FF2B5EF4-FFF2-40B4-BE49-F238E27FC236}">
                  <a16:creationId xmlns:a16="http://schemas.microsoft.com/office/drawing/2014/main" id="{CE576950-C41C-4659-8CFF-B036832F224D}"/>
                </a:ext>
              </a:extLst>
            </p:cNvPr>
            <p:cNvSpPr/>
            <p:nvPr/>
          </p:nvSpPr>
          <p:spPr>
            <a:xfrm>
              <a:off x="6924819" y="3999749"/>
              <a:ext cx="1331174" cy="1331174"/>
            </a:xfrm>
            <a:prstGeom prst="ellipse">
              <a:avLst/>
            </a:prstGeom>
            <a:solidFill>
              <a:srgbClr val="29323E"/>
            </a:solidFill>
            <a:ln w="22225">
              <a:solidFill>
                <a:schemeClr val="accent4">
                  <a:alpha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82" name="图片 81">
              <a:extLst>
                <a:ext uri="{FF2B5EF4-FFF2-40B4-BE49-F238E27FC236}">
                  <a16:creationId xmlns:a16="http://schemas.microsoft.com/office/drawing/2014/main" id="{B508D5BC-1274-4B12-B5D0-B74D479740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3660" y="4341313"/>
              <a:ext cx="656413" cy="656413"/>
            </a:xfrm>
            <a:prstGeom prst="rect">
              <a:avLst/>
            </a:prstGeom>
          </p:spPr>
        </p:pic>
      </p:grpSp>
      <p:grpSp>
        <p:nvGrpSpPr>
          <p:cNvPr id="83" name="组合 82"/>
          <p:cNvGrpSpPr/>
          <p:nvPr/>
        </p:nvGrpSpPr>
        <p:grpSpPr>
          <a:xfrm>
            <a:off x="7251787" y="4907349"/>
            <a:ext cx="449256" cy="449256"/>
            <a:chOff x="3467589" y="3954540"/>
            <a:chExt cx="1331174" cy="1331174"/>
          </a:xfrm>
        </p:grpSpPr>
        <p:sp>
          <p:nvSpPr>
            <p:cNvPr id="84" name="椭圆 83">
              <a:extLst>
                <a:ext uri="{FF2B5EF4-FFF2-40B4-BE49-F238E27FC236}">
                  <a16:creationId xmlns:a16="http://schemas.microsoft.com/office/drawing/2014/main" id="{2C77B06F-6295-4DE7-9E75-14E49969F0AC}"/>
                </a:ext>
              </a:extLst>
            </p:cNvPr>
            <p:cNvSpPr/>
            <p:nvPr/>
          </p:nvSpPr>
          <p:spPr>
            <a:xfrm>
              <a:off x="3467589" y="3954540"/>
              <a:ext cx="1331174" cy="1331174"/>
            </a:xfrm>
            <a:prstGeom prst="ellipse">
              <a:avLst/>
            </a:prstGeom>
            <a:solidFill>
              <a:srgbClr val="222A35"/>
            </a:solidFill>
            <a:ln w="22225">
              <a:solidFill>
                <a:schemeClr val="accent4">
                  <a:alpha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85" name="图片 84">
              <a:extLst>
                <a:ext uri="{FF2B5EF4-FFF2-40B4-BE49-F238E27FC236}">
                  <a16:creationId xmlns:a16="http://schemas.microsoft.com/office/drawing/2014/main" id="{3AE9F0D7-5AAF-45DB-98B6-D1D57E52EC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6507" y="4230708"/>
              <a:ext cx="790423" cy="790423"/>
            </a:xfrm>
            <a:prstGeom prst="rect">
              <a:avLst/>
            </a:prstGeom>
          </p:spPr>
        </p:pic>
      </p:grpSp>
      <p:grpSp>
        <p:nvGrpSpPr>
          <p:cNvPr id="86" name="组合 85"/>
          <p:cNvGrpSpPr/>
          <p:nvPr/>
        </p:nvGrpSpPr>
        <p:grpSpPr>
          <a:xfrm>
            <a:off x="7258045" y="5580864"/>
            <a:ext cx="449256" cy="449256"/>
            <a:chOff x="6943867" y="1859637"/>
            <a:chExt cx="1331174" cy="1331174"/>
          </a:xfrm>
        </p:grpSpPr>
        <p:sp>
          <p:nvSpPr>
            <p:cNvPr id="87" name="椭圆 86">
              <a:extLst>
                <a:ext uri="{FF2B5EF4-FFF2-40B4-BE49-F238E27FC236}">
                  <a16:creationId xmlns:a16="http://schemas.microsoft.com/office/drawing/2014/main" id="{E307B468-6842-4DF6-A75E-8128F8156EEA}"/>
                </a:ext>
              </a:extLst>
            </p:cNvPr>
            <p:cNvSpPr/>
            <p:nvPr/>
          </p:nvSpPr>
          <p:spPr>
            <a:xfrm>
              <a:off x="6943867" y="1859637"/>
              <a:ext cx="1331174" cy="1331174"/>
            </a:xfrm>
            <a:prstGeom prst="ellipse">
              <a:avLst/>
            </a:prstGeom>
            <a:solidFill>
              <a:srgbClr val="29323E"/>
            </a:solidFill>
            <a:ln w="22225">
              <a:solidFill>
                <a:schemeClr val="accent4">
                  <a:alpha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88" name="图片 87">
              <a:extLst>
                <a:ext uri="{FF2B5EF4-FFF2-40B4-BE49-F238E27FC236}">
                  <a16:creationId xmlns:a16="http://schemas.microsoft.com/office/drawing/2014/main" id="{3B751BA3-D056-448E-97E9-7C74D6FE48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2971" y="2138106"/>
              <a:ext cx="727103" cy="727103"/>
            </a:xfrm>
            <a:prstGeom prst="rect">
              <a:avLst/>
            </a:prstGeom>
          </p:spPr>
        </p:pic>
      </p:grpSp>
      <p:sp>
        <p:nvSpPr>
          <p:cNvPr id="2" name="矩形 1"/>
          <p:cNvSpPr/>
          <p:nvPr/>
        </p:nvSpPr>
        <p:spPr>
          <a:xfrm>
            <a:off x="1555912" y="1386632"/>
            <a:ext cx="3331361" cy="523220"/>
          </a:xfrm>
          <a:prstGeom prst="rect">
            <a:avLst/>
          </a:prstGeom>
        </p:spPr>
        <p:txBody>
          <a:bodyPr wrap="none">
            <a:spAutoFit/>
          </a:bodyPr>
          <a:lstStyle/>
          <a:p>
            <a:r>
              <a:rPr lang="zh-CN" altLang="en-US" sz="2800" b="1" dirty="0">
                <a:solidFill>
                  <a:schemeClr val="accent4"/>
                </a:solidFill>
                <a:latin typeface="微软雅黑" panose="020B0503020204020204" pitchFamily="34" charset="-122"/>
                <a:ea typeface="微软雅黑" panose="020B0503020204020204" pitchFamily="34" charset="-122"/>
              </a:rPr>
              <a:t>四大难点</a:t>
            </a:r>
            <a:r>
              <a:rPr lang="en-US" altLang="zh-CN" sz="2800" b="1" dirty="0">
                <a:solidFill>
                  <a:schemeClr val="accent4"/>
                </a:solidFill>
                <a:latin typeface="微软雅黑" panose="020B0503020204020204" pitchFamily="34" charset="-122"/>
                <a:ea typeface="微软雅黑" panose="020B0503020204020204" pitchFamily="34" charset="-122"/>
              </a:rPr>
              <a:t>+</a:t>
            </a:r>
            <a:r>
              <a:rPr lang="zh-CN" altLang="en-US" sz="2800" b="1" dirty="0">
                <a:solidFill>
                  <a:schemeClr val="accent4"/>
                </a:solidFill>
                <a:latin typeface="微软雅黑" panose="020B0503020204020204" pitchFamily="34" charset="-122"/>
                <a:ea typeface="微软雅黑" panose="020B0503020204020204" pitchFamily="34" charset="-122"/>
              </a:rPr>
              <a:t>一个矛盾</a:t>
            </a:r>
            <a:endParaRPr lang="zh-CN" altLang="en-US" sz="2800" dirty="0">
              <a:solidFill>
                <a:schemeClr val="accent4"/>
              </a:solidFill>
            </a:endParaRPr>
          </a:p>
        </p:txBody>
      </p:sp>
      <p:sp>
        <p:nvSpPr>
          <p:cNvPr id="3" name="矩形 2"/>
          <p:cNvSpPr/>
          <p:nvPr/>
        </p:nvSpPr>
        <p:spPr>
          <a:xfrm>
            <a:off x="8242745" y="1308566"/>
            <a:ext cx="1620957" cy="523220"/>
          </a:xfrm>
          <a:prstGeom prst="rect">
            <a:avLst/>
          </a:prstGeom>
        </p:spPr>
        <p:txBody>
          <a:bodyPr wrap="none">
            <a:spAutoFit/>
          </a:bodyPr>
          <a:lstStyle/>
          <a:p>
            <a:r>
              <a:rPr lang="zh-CN" altLang="en-US" sz="2800" b="1" dirty="0">
                <a:solidFill>
                  <a:schemeClr val="accent4"/>
                </a:solidFill>
                <a:latin typeface="微软雅黑" panose="020B0503020204020204" pitchFamily="34" charset="-122"/>
                <a:ea typeface="微软雅黑" panose="020B0503020204020204" pitchFamily="34" charset="-122"/>
              </a:rPr>
              <a:t>应对方案</a:t>
            </a:r>
          </a:p>
        </p:txBody>
      </p:sp>
    </p:spTree>
    <p:extLst>
      <p:ext uri="{BB962C8B-B14F-4D97-AF65-F5344CB8AC3E}">
        <p14:creationId xmlns:p14="http://schemas.microsoft.com/office/powerpoint/2010/main" val="3669495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如何发挥资源的最大效率</a:t>
            </a:r>
            <a:endParaRPr lang="zh-CN" altLang="en-US" dirty="0"/>
          </a:p>
        </p:txBody>
      </p:sp>
      <p:grpSp>
        <p:nvGrpSpPr>
          <p:cNvPr id="59" name="组合 1"/>
          <p:cNvGrpSpPr/>
          <p:nvPr/>
        </p:nvGrpSpPr>
        <p:grpSpPr>
          <a:xfrm rot="19467300">
            <a:off x="1201105" y="2691566"/>
            <a:ext cx="4535902" cy="3403278"/>
            <a:chOff x="919603" y="2286549"/>
            <a:chExt cx="2669907" cy="2003225"/>
          </a:xfrm>
        </p:grpSpPr>
        <p:grpSp>
          <p:nvGrpSpPr>
            <p:cNvPr id="60" name="Group 3"/>
            <p:cNvGrpSpPr/>
            <p:nvPr/>
          </p:nvGrpSpPr>
          <p:grpSpPr>
            <a:xfrm>
              <a:off x="919603" y="2286549"/>
              <a:ext cx="2669907" cy="2003225"/>
              <a:chOff x="4316062" y="3076441"/>
              <a:chExt cx="3559875" cy="2670966"/>
            </a:xfrm>
          </p:grpSpPr>
          <p:sp>
            <p:nvSpPr>
              <p:cNvPr id="77" name="Freeform: Shape 16"/>
              <p:cNvSpPr>
                <a:spLocks/>
              </p:cNvSpPr>
              <p:nvPr/>
            </p:nvSpPr>
            <p:spPr bwMode="auto">
              <a:xfrm>
                <a:off x="6409981" y="3076441"/>
                <a:ext cx="1465956" cy="1166824"/>
              </a:xfrm>
              <a:custGeom>
                <a:avLst/>
                <a:gdLst>
                  <a:gd name="T0" fmla="*/ 5 w 291"/>
                  <a:gd name="T1" fmla="*/ 64 h 232"/>
                  <a:gd name="T2" fmla="*/ 5 w 291"/>
                  <a:gd name="T3" fmla="*/ 64 h 232"/>
                  <a:gd name="T4" fmla="*/ 0 w 291"/>
                  <a:gd name="T5" fmla="*/ 67 h 232"/>
                  <a:gd name="T6" fmla="*/ 182 w 291"/>
                  <a:gd name="T7" fmla="*/ 232 h 232"/>
                  <a:gd name="T8" fmla="*/ 291 w 291"/>
                  <a:gd name="T9" fmla="*/ 138 h 232"/>
                  <a:gd name="T10" fmla="*/ 126 w 291"/>
                  <a:gd name="T11" fmla="*/ 0 h 232"/>
                  <a:gd name="T12" fmla="*/ 22 w 291"/>
                  <a:gd name="T13" fmla="*/ 79 h 232"/>
                  <a:gd name="T14" fmla="*/ 5 w 291"/>
                  <a:gd name="T15" fmla="*/ 64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32">
                    <a:moveTo>
                      <a:pt x="5" y="64"/>
                    </a:moveTo>
                    <a:cubicBezTo>
                      <a:pt x="5" y="64"/>
                      <a:pt x="5" y="64"/>
                      <a:pt x="5" y="64"/>
                    </a:cubicBezTo>
                    <a:cubicBezTo>
                      <a:pt x="0" y="67"/>
                      <a:pt x="0" y="67"/>
                      <a:pt x="0" y="67"/>
                    </a:cubicBezTo>
                    <a:cubicBezTo>
                      <a:pt x="182" y="232"/>
                      <a:pt x="182" y="232"/>
                      <a:pt x="182" y="232"/>
                    </a:cubicBezTo>
                    <a:cubicBezTo>
                      <a:pt x="185" y="229"/>
                      <a:pt x="288" y="140"/>
                      <a:pt x="291" y="138"/>
                    </a:cubicBezTo>
                    <a:cubicBezTo>
                      <a:pt x="290" y="137"/>
                      <a:pt x="127" y="1"/>
                      <a:pt x="126" y="0"/>
                    </a:cubicBezTo>
                    <a:cubicBezTo>
                      <a:pt x="22" y="79"/>
                      <a:pt x="22" y="79"/>
                      <a:pt x="22" y="79"/>
                    </a:cubicBezTo>
                    <a:cubicBezTo>
                      <a:pt x="5" y="64"/>
                      <a:pt x="5" y="64"/>
                      <a:pt x="5" y="64"/>
                    </a:cubicBezTo>
                  </a:path>
                </a:pathLst>
              </a:custGeom>
              <a:solidFill>
                <a:srgbClr val="33B3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78" name="Freeform: Shape 17"/>
              <p:cNvSpPr>
                <a:spLocks/>
              </p:cNvSpPr>
              <p:nvPr/>
            </p:nvSpPr>
            <p:spPr bwMode="auto">
              <a:xfrm>
                <a:off x="6409981" y="3076441"/>
                <a:ext cx="1465956" cy="1166824"/>
              </a:xfrm>
              <a:custGeom>
                <a:avLst/>
                <a:gdLst>
                  <a:gd name="T0" fmla="*/ 126 w 291"/>
                  <a:gd name="T1" fmla="*/ 0 h 232"/>
                  <a:gd name="T2" fmla="*/ 22 w 291"/>
                  <a:gd name="T3" fmla="*/ 79 h 232"/>
                  <a:gd name="T4" fmla="*/ 5 w 291"/>
                  <a:gd name="T5" fmla="*/ 64 h 232"/>
                  <a:gd name="T6" fmla="*/ 5 w 291"/>
                  <a:gd name="T7" fmla="*/ 64 h 232"/>
                  <a:gd name="T8" fmla="*/ 5 w 291"/>
                  <a:gd name="T9" fmla="*/ 64 h 232"/>
                  <a:gd name="T10" fmla="*/ 0 w 291"/>
                  <a:gd name="T11" fmla="*/ 67 h 232"/>
                  <a:gd name="T12" fmla="*/ 182 w 291"/>
                  <a:gd name="T13" fmla="*/ 232 h 232"/>
                  <a:gd name="T14" fmla="*/ 291 w 291"/>
                  <a:gd name="T15" fmla="*/ 138 h 232"/>
                  <a:gd name="T16" fmla="*/ 126 w 291"/>
                  <a:gd name="T17" fmla="*/ 0 h 232"/>
                  <a:gd name="T18" fmla="*/ 126 w 291"/>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32">
                    <a:moveTo>
                      <a:pt x="126" y="0"/>
                    </a:moveTo>
                    <a:cubicBezTo>
                      <a:pt x="22" y="79"/>
                      <a:pt x="22" y="79"/>
                      <a:pt x="22" y="79"/>
                    </a:cubicBezTo>
                    <a:cubicBezTo>
                      <a:pt x="5" y="64"/>
                      <a:pt x="5" y="64"/>
                      <a:pt x="5" y="64"/>
                    </a:cubicBezTo>
                    <a:cubicBezTo>
                      <a:pt x="5" y="64"/>
                      <a:pt x="5" y="64"/>
                      <a:pt x="5" y="64"/>
                    </a:cubicBezTo>
                    <a:cubicBezTo>
                      <a:pt x="5" y="64"/>
                      <a:pt x="5" y="64"/>
                      <a:pt x="5" y="64"/>
                    </a:cubicBezTo>
                    <a:cubicBezTo>
                      <a:pt x="0" y="67"/>
                      <a:pt x="0" y="67"/>
                      <a:pt x="0" y="67"/>
                    </a:cubicBezTo>
                    <a:cubicBezTo>
                      <a:pt x="182" y="232"/>
                      <a:pt x="182" y="232"/>
                      <a:pt x="182" y="232"/>
                    </a:cubicBezTo>
                    <a:cubicBezTo>
                      <a:pt x="185" y="229"/>
                      <a:pt x="288" y="140"/>
                      <a:pt x="291" y="138"/>
                    </a:cubicBezTo>
                    <a:cubicBezTo>
                      <a:pt x="290" y="137"/>
                      <a:pt x="127" y="1"/>
                      <a:pt x="126" y="0"/>
                    </a:cubicBezTo>
                    <a:cubicBezTo>
                      <a:pt x="126" y="0"/>
                      <a:pt x="126" y="0"/>
                      <a:pt x="126" y="0"/>
                    </a:cubicBezTo>
                  </a:path>
                </a:pathLst>
              </a:custGeom>
              <a:gradFill flip="none" rotWithShape="1">
                <a:gsLst>
                  <a:gs pos="0">
                    <a:srgbClr val="58C4B8">
                      <a:lumMod val="75000"/>
                    </a:srgbClr>
                  </a:gs>
                  <a:gs pos="57000">
                    <a:srgbClr val="58C4B8"/>
                  </a:gs>
                  <a:gs pos="83000">
                    <a:srgbClr val="58C4B8"/>
                  </a:gs>
                  <a:gs pos="100000">
                    <a:srgbClr val="58C4B8"/>
                  </a:gs>
                </a:gsLst>
                <a:lin ang="81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79" name="Freeform: Shape 18"/>
              <p:cNvSpPr>
                <a:spLocks/>
              </p:cNvSpPr>
              <p:nvPr/>
            </p:nvSpPr>
            <p:spPr bwMode="auto">
              <a:xfrm>
                <a:off x="5272858" y="3594086"/>
                <a:ext cx="524010" cy="549468"/>
              </a:xfrm>
              <a:custGeom>
                <a:avLst/>
                <a:gdLst>
                  <a:gd name="T0" fmla="*/ 0 w 247"/>
                  <a:gd name="T1" fmla="*/ 43 h 259"/>
                  <a:gd name="T2" fmla="*/ 57 w 247"/>
                  <a:gd name="T3" fmla="*/ 0 h 259"/>
                  <a:gd name="T4" fmla="*/ 247 w 247"/>
                  <a:gd name="T5" fmla="*/ 190 h 259"/>
                  <a:gd name="T6" fmla="*/ 154 w 247"/>
                  <a:gd name="T7" fmla="*/ 259 h 259"/>
                  <a:gd name="T8" fmla="*/ 145 w 247"/>
                  <a:gd name="T9" fmla="*/ 247 h 259"/>
                  <a:gd name="T10" fmla="*/ 171 w 247"/>
                  <a:gd name="T11" fmla="*/ 228 h 259"/>
                  <a:gd name="T12" fmla="*/ 169 w 247"/>
                  <a:gd name="T13" fmla="*/ 216 h 259"/>
                  <a:gd name="T14" fmla="*/ 0 w 247"/>
                  <a:gd name="T15" fmla="*/ 43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59">
                    <a:moveTo>
                      <a:pt x="0" y="43"/>
                    </a:moveTo>
                    <a:lnTo>
                      <a:pt x="57" y="0"/>
                    </a:lnTo>
                    <a:lnTo>
                      <a:pt x="247" y="190"/>
                    </a:lnTo>
                    <a:lnTo>
                      <a:pt x="154" y="259"/>
                    </a:lnTo>
                    <a:lnTo>
                      <a:pt x="145" y="247"/>
                    </a:lnTo>
                    <a:lnTo>
                      <a:pt x="171" y="228"/>
                    </a:lnTo>
                    <a:lnTo>
                      <a:pt x="169" y="216"/>
                    </a:lnTo>
                    <a:lnTo>
                      <a:pt x="0" y="43"/>
                    </a:lnTo>
                    <a:close/>
                  </a:path>
                </a:pathLst>
              </a:custGeom>
              <a:gradFill flip="none" rotWithShape="1">
                <a:gsLst>
                  <a:gs pos="0">
                    <a:srgbClr val="25B0D2">
                      <a:lumMod val="75000"/>
                    </a:srgbClr>
                  </a:gs>
                  <a:gs pos="57000">
                    <a:srgbClr val="25B0D2"/>
                  </a:gs>
                  <a:gs pos="83000">
                    <a:srgbClr val="25B0D2"/>
                  </a:gs>
                  <a:gs pos="100000">
                    <a:srgbClr val="25B0D2"/>
                  </a:gs>
                </a:gsLst>
                <a:lin ang="189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0" name="Freeform: Shape 19"/>
              <p:cNvSpPr>
                <a:spLocks/>
              </p:cNvSpPr>
              <p:nvPr/>
            </p:nvSpPr>
            <p:spPr bwMode="auto">
              <a:xfrm>
                <a:off x="5096774" y="3640759"/>
                <a:ext cx="534618" cy="562197"/>
              </a:xfrm>
              <a:custGeom>
                <a:avLst/>
                <a:gdLst>
                  <a:gd name="T0" fmla="*/ 106 w 106"/>
                  <a:gd name="T1" fmla="*/ 82 h 112"/>
                  <a:gd name="T2" fmla="*/ 68 w 106"/>
                  <a:gd name="T3" fmla="*/ 112 h 112"/>
                  <a:gd name="T4" fmla="*/ 67 w 106"/>
                  <a:gd name="T5" fmla="*/ 112 h 112"/>
                  <a:gd name="T6" fmla="*/ 62 w 106"/>
                  <a:gd name="T7" fmla="*/ 108 h 112"/>
                  <a:gd name="T8" fmla="*/ 73 w 106"/>
                  <a:gd name="T9" fmla="*/ 99 h 112"/>
                  <a:gd name="T10" fmla="*/ 72 w 106"/>
                  <a:gd name="T11" fmla="*/ 95 h 112"/>
                  <a:gd name="T12" fmla="*/ 0 w 106"/>
                  <a:gd name="T13" fmla="*/ 19 h 112"/>
                  <a:gd name="T14" fmla="*/ 26 w 106"/>
                  <a:gd name="T15" fmla="*/ 0 h 112"/>
                  <a:gd name="T16" fmla="*/ 35 w 106"/>
                  <a:gd name="T17" fmla="*/ 9 h 112"/>
                  <a:gd name="T18" fmla="*/ 106 w 106"/>
                  <a:gd name="T19" fmla="*/ 8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12">
                    <a:moveTo>
                      <a:pt x="106" y="82"/>
                    </a:moveTo>
                    <a:cubicBezTo>
                      <a:pt x="68" y="112"/>
                      <a:pt x="68" y="112"/>
                      <a:pt x="68" y="112"/>
                    </a:cubicBezTo>
                    <a:cubicBezTo>
                      <a:pt x="67" y="112"/>
                      <a:pt x="67" y="112"/>
                      <a:pt x="67" y="112"/>
                    </a:cubicBezTo>
                    <a:cubicBezTo>
                      <a:pt x="62" y="108"/>
                      <a:pt x="62" y="108"/>
                      <a:pt x="62" y="108"/>
                    </a:cubicBezTo>
                    <a:cubicBezTo>
                      <a:pt x="73" y="99"/>
                      <a:pt x="73" y="99"/>
                      <a:pt x="73" y="99"/>
                    </a:cubicBezTo>
                    <a:cubicBezTo>
                      <a:pt x="73" y="97"/>
                      <a:pt x="72" y="94"/>
                      <a:pt x="72" y="95"/>
                    </a:cubicBezTo>
                    <a:cubicBezTo>
                      <a:pt x="65" y="87"/>
                      <a:pt x="7" y="27"/>
                      <a:pt x="0" y="19"/>
                    </a:cubicBezTo>
                    <a:cubicBezTo>
                      <a:pt x="26" y="0"/>
                      <a:pt x="26" y="0"/>
                      <a:pt x="26" y="0"/>
                    </a:cubicBezTo>
                    <a:cubicBezTo>
                      <a:pt x="35" y="9"/>
                      <a:pt x="35" y="9"/>
                      <a:pt x="35" y="9"/>
                    </a:cubicBezTo>
                    <a:cubicBezTo>
                      <a:pt x="106" y="82"/>
                      <a:pt x="106" y="82"/>
                      <a:pt x="106" y="82"/>
                    </a:cubicBezTo>
                  </a:path>
                </a:pathLst>
              </a:custGeom>
              <a:gradFill flip="none" rotWithShape="1">
                <a:gsLst>
                  <a:gs pos="0">
                    <a:srgbClr val="25B0D2">
                      <a:lumMod val="75000"/>
                    </a:srgbClr>
                  </a:gs>
                  <a:gs pos="57000">
                    <a:srgbClr val="25B0D2"/>
                  </a:gs>
                  <a:gs pos="83000">
                    <a:srgbClr val="25B0D2"/>
                  </a:gs>
                  <a:gs pos="100000">
                    <a:srgbClr val="25B0D2"/>
                  </a:gs>
                </a:gsLst>
                <a:lin ang="189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1" name="Freeform: Shape 20"/>
              <p:cNvSpPr>
                <a:spLocks/>
              </p:cNvSpPr>
              <p:nvPr/>
            </p:nvSpPr>
            <p:spPr bwMode="auto">
              <a:xfrm>
                <a:off x="6409981" y="3413759"/>
                <a:ext cx="916487" cy="854964"/>
              </a:xfrm>
              <a:custGeom>
                <a:avLst/>
                <a:gdLst>
                  <a:gd name="T0" fmla="*/ 167 w 432"/>
                  <a:gd name="T1" fmla="*/ 166 h 403"/>
                  <a:gd name="T2" fmla="*/ 0 w 432"/>
                  <a:gd name="T3" fmla="*/ 16 h 403"/>
                  <a:gd name="T4" fmla="*/ 0 w 432"/>
                  <a:gd name="T5" fmla="*/ 0 h 403"/>
                  <a:gd name="T6" fmla="*/ 432 w 432"/>
                  <a:gd name="T7" fmla="*/ 391 h 403"/>
                  <a:gd name="T8" fmla="*/ 428 w 432"/>
                  <a:gd name="T9" fmla="*/ 401 h 403"/>
                  <a:gd name="T10" fmla="*/ 428 w 432"/>
                  <a:gd name="T11" fmla="*/ 403 h 403"/>
                  <a:gd name="T12" fmla="*/ 167 w 432"/>
                  <a:gd name="T13" fmla="*/ 166 h 403"/>
                </a:gdLst>
                <a:ahLst/>
                <a:cxnLst>
                  <a:cxn ang="0">
                    <a:pos x="T0" y="T1"/>
                  </a:cxn>
                  <a:cxn ang="0">
                    <a:pos x="T2" y="T3"/>
                  </a:cxn>
                  <a:cxn ang="0">
                    <a:pos x="T4" y="T5"/>
                  </a:cxn>
                  <a:cxn ang="0">
                    <a:pos x="T6" y="T7"/>
                  </a:cxn>
                  <a:cxn ang="0">
                    <a:pos x="T8" y="T9"/>
                  </a:cxn>
                  <a:cxn ang="0">
                    <a:pos x="T10" y="T11"/>
                  </a:cxn>
                  <a:cxn ang="0">
                    <a:pos x="T12" y="T13"/>
                  </a:cxn>
                </a:cxnLst>
                <a:rect l="0" t="0" r="r" b="b"/>
                <a:pathLst>
                  <a:path w="432" h="403">
                    <a:moveTo>
                      <a:pt x="167" y="166"/>
                    </a:moveTo>
                    <a:lnTo>
                      <a:pt x="0" y="16"/>
                    </a:lnTo>
                    <a:lnTo>
                      <a:pt x="0" y="0"/>
                    </a:lnTo>
                    <a:lnTo>
                      <a:pt x="432" y="391"/>
                    </a:lnTo>
                    <a:lnTo>
                      <a:pt x="428" y="401"/>
                    </a:lnTo>
                    <a:lnTo>
                      <a:pt x="428" y="403"/>
                    </a:lnTo>
                    <a:lnTo>
                      <a:pt x="167" y="166"/>
                    </a:ln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2" name="Freeform: Shape 21"/>
              <p:cNvSpPr>
                <a:spLocks/>
              </p:cNvSpPr>
              <p:nvPr/>
            </p:nvSpPr>
            <p:spPr bwMode="auto">
              <a:xfrm>
                <a:off x="4916446" y="3689554"/>
                <a:ext cx="543104" cy="528253"/>
              </a:xfrm>
              <a:custGeom>
                <a:avLst/>
                <a:gdLst>
                  <a:gd name="T0" fmla="*/ 0 w 108"/>
                  <a:gd name="T1" fmla="*/ 20 h 105"/>
                  <a:gd name="T2" fmla="*/ 27 w 108"/>
                  <a:gd name="T3" fmla="*/ 0 h 105"/>
                  <a:gd name="T4" fmla="*/ 108 w 108"/>
                  <a:gd name="T5" fmla="*/ 85 h 105"/>
                  <a:gd name="T6" fmla="*/ 80 w 108"/>
                  <a:gd name="T7" fmla="*/ 105 h 105"/>
                  <a:gd name="T8" fmla="*/ 0 w 108"/>
                  <a:gd name="T9" fmla="*/ 20 h 105"/>
                </a:gdLst>
                <a:ahLst/>
                <a:cxnLst>
                  <a:cxn ang="0">
                    <a:pos x="T0" y="T1"/>
                  </a:cxn>
                  <a:cxn ang="0">
                    <a:pos x="T2" y="T3"/>
                  </a:cxn>
                  <a:cxn ang="0">
                    <a:pos x="T4" y="T5"/>
                  </a:cxn>
                  <a:cxn ang="0">
                    <a:pos x="T6" y="T7"/>
                  </a:cxn>
                  <a:cxn ang="0">
                    <a:pos x="T8" y="T9"/>
                  </a:cxn>
                </a:cxnLst>
                <a:rect l="0" t="0" r="r" b="b"/>
                <a:pathLst>
                  <a:path w="108" h="105">
                    <a:moveTo>
                      <a:pt x="0" y="20"/>
                    </a:moveTo>
                    <a:cubicBezTo>
                      <a:pt x="27" y="0"/>
                      <a:pt x="27" y="0"/>
                      <a:pt x="27" y="0"/>
                    </a:cubicBezTo>
                    <a:cubicBezTo>
                      <a:pt x="42" y="15"/>
                      <a:pt x="105" y="81"/>
                      <a:pt x="108" y="85"/>
                    </a:cubicBezTo>
                    <a:cubicBezTo>
                      <a:pt x="80" y="105"/>
                      <a:pt x="80" y="105"/>
                      <a:pt x="80" y="105"/>
                    </a:cubicBezTo>
                    <a:cubicBezTo>
                      <a:pt x="0" y="20"/>
                      <a:pt x="0" y="20"/>
                      <a:pt x="0" y="20"/>
                    </a:cubicBezTo>
                  </a:path>
                </a:pathLst>
              </a:custGeom>
              <a:gradFill flip="none" rotWithShape="1">
                <a:gsLst>
                  <a:gs pos="0">
                    <a:srgbClr val="25B0D2">
                      <a:lumMod val="75000"/>
                    </a:srgbClr>
                  </a:gs>
                  <a:gs pos="57000">
                    <a:srgbClr val="25B0D2"/>
                  </a:gs>
                  <a:gs pos="83000">
                    <a:srgbClr val="25B0D2"/>
                  </a:gs>
                  <a:gs pos="100000">
                    <a:srgbClr val="25B0D2"/>
                  </a:gs>
                </a:gsLst>
                <a:lin ang="189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3" name="Freeform: Shape 22"/>
              <p:cNvSpPr>
                <a:spLocks/>
              </p:cNvSpPr>
              <p:nvPr/>
            </p:nvSpPr>
            <p:spPr bwMode="auto">
              <a:xfrm>
                <a:off x="6552122" y="3765928"/>
                <a:ext cx="795562" cy="704337"/>
              </a:xfrm>
              <a:custGeom>
                <a:avLst/>
                <a:gdLst>
                  <a:gd name="T0" fmla="*/ 0 w 158"/>
                  <a:gd name="T1" fmla="*/ 33 h 140"/>
                  <a:gd name="T2" fmla="*/ 42 w 158"/>
                  <a:gd name="T3" fmla="*/ 0 h 140"/>
                  <a:gd name="T4" fmla="*/ 152 w 158"/>
                  <a:gd name="T5" fmla="*/ 100 h 140"/>
                  <a:gd name="T6" fmla="*/ 154 w 158"/>
                  <a:gd name="T7" fmla="*/ 98 h 140"/>
                  <a:gd name="T8" fmla="*/ 158 w 158"/>
                  <a:gd name="T9" fmla="*/ 101 h 140"/>
                  <a:gd name="T10" fmla="*/ 114 w 158"/>
                  <a:gd name="T11" fmla="*/ 140 h 140"/>
                  <a:gd name="T12" fmla="*/ 0 w 158"/>
                  <a:gd name="T13" fmla="*/ 33 h 140"/>
                </a:gdLst>
                <a:ahLst/>
                <a:cxnLst>
                  <a:cxn ang="0">
                    <a:pos x="T0" y="T1"/>
                  </a:cxn>
                  <a:cxn ang="0">
                    <a:pos x="T2" y="T3"/>
                  </a:cxn>
                  <a:cxn ang="0">
                    <a:pos x="T4" y="T5"/>
                  </a:cxn>
                  <a:cxn ang="0">
                    <a:pos x="T6" y="T7"/>
                  </a:cxn>
                  <a:cxn ang="0">
                    <a:pos x="T8" y="T9"/>
                  </a:cxn>
                  <a:cxn ang="0">
                    <a:pos x="T10" y="T11"/>
                  </a:cxn>
                  <a:cxn ang="0">
                    <a:pos x="T12" y="T13"/>
                  </a:cxn>
                </a:cxnLst>
                <a:rect l="0" t="0" r="r" b="b"/>
                <a:pathLst>
                  <a:path w="158" h="140">
                    <a:moveTo>
                      <a:pt x="0" y="33"/>
                    </a:moveTo>
                    <a:cubicBezTo>
                      <a:pt x="42" y="0"/>
                      <a:pt x="42" y="0"/>
                      <a:pt x="42" y="0"/>
                    </a:cubicBezTo>
                    <a:cubicBezTo>
                      <a:pt x="152" y="100"/>
                      <a:pt x="152" y="100"/>
                      <a:pt x="152" y="100"/>
                    </a:cubicBezTo>
                    <a:cubicBezTo>
                      <a:pt x="154" y="98"/>
                      <a:pt x="154" y="98"/>
                      <a:pt x="154" y="98"/>
                    </a:cubicBezTo>
                    <a:cubicBezTo>
                      <a:pt x="158" y="101"/>
                      <a:pt x="158" y="101"/>
                      <a:pt x="158" y="101"/>
                    </a:cubicBezTo>
                    <a:cubicBezTo>
                      <a:pt x="120" y="134"/>
                      <a:pt x="116" y="138"/>
                      <a:pt x="114" y="140"/>
                    </a:cubicBezTo>
                    <a:lnTo>
                      <a:pt x="0" y="33"/>
                    </a:lnTo>
                    <a:close/>
                  </a:path>
                </a:pathLst>
              </a:custGeom>
              <a:gradFill flip="none" rotWithShape="1">
                <a:gsLst>
                  <a:gs pos="0">
                    <a:srgbClr val="58C4B8">
                      <a:lumMod val="75000"/>
                    </a:srgbClr>
                  </a:gs>
                  <a:gs pos="57000">
                    <a:srgbClr val="58C4B8"/>
                  </a:gs>
                  <a:gs pos="83000">
                    <a:srgbClr val="58C4B8"/>
                  </a:gs>
                  <a:gs pos="100000">
                    <a:srgbClr val="58C4B8"/>
                  </a:gs>
                </a:gsLst>
                <a:lin ang="81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4" name="Freeform: Shape 23"/>
              <p:cNvSpPr>
                <a:spLocks/>
              </p:cNvSpPr>
              <p:nvPr/>
            </p:nvSpPr>
            <p:spPr bwMode="auto">
              <a:xfrm>
                <a:off x="6547879" y="3931404"/>
                <a:ext cx="577048" cy="564319"/>
              </a:xfrm>
              <a:custGeom>
                <a:avLst/>
                <a:gdLst>
                  <a:gd name="T0" fmla="*/ 11 w 272"/>
                  <a:gd name="T1" fmla="*/ 24 h 266"/>
                  <a:gd name="T2" fmla="*/ 0 w 272"/>
                  <a:gd name="T3" fmla="*/ 14 h 266"/>
                  <a:gd name="T4" fmla="*/ 2 w 272"/>
                  <a:gd name="T5" fmla="*/ 0 h 266"/>
                  <a:gd name="T6" fmla="*/ 272 w 272"/>
                  <a:gd name="T7" fmla="*/ 254 h 266"/>
                  <a:gd name="T8" fmla="*/ 268 w 272"/>
                  <a:gd name="T9" fmla="*/ 266 h 266"/>
                  <a:gd name="T10" fmla="*/ 11 w 272"/>
                  <a:gd name="T11" fmla="*/ 24 h 266"/>
                </a:gdLst>
                <a:ahLst/>
                <a:cxnLst>
                  <a:cxn ang="0">
                    <a:pos x="T0" y="T1"/>
                  </a:cxn>
                  <a:cxn ang="0">
                    <a:pos x="T2" y="T3"/>
                  </a:cxn>
                  <a:cxn ang="0">
                    <a:pos x="T4" y="T5"/>
                  </a:cxn>
                  <a:cxn ang="0">
                    <a:pos x="T6" y="T7"/>
                  </a:cxn>
                  <a:cxn ang="0">
                    <a:pos x="T8" y="T9"/>
                  </a:cxn>
                  <a:cxn ang="0">
                    <a:pos x="T10" y="T11"/>
                  </a:cxn>
                </a:cxnLst>
                <a:rect l="0" t="0" r="r" b="b"/>
                <a:pathLst>
                  <a:path w="272" h="266">
                    <a:moveTo>
                      <a:pt x="11" y="24"/>
                    </a:moveTo>
                    <a:lnTo>
                      <a:pt x="0" y="14"/>
                    </a:lnTo>
                    <a:lnTo>
                      <a:pt x="2" y="0"/>
                    </a:lnTo>
                    <a:lnTo>
                      <a:pt x="272" y="254"/>
                    </a:lnTo>
                    <a:lnTo>
                      <a:pt x="268" y="266"/>
                    </a:lnTo>
                    <a:lnTo>
                      <a:pt x="11" y="24"/>
                    </a:ln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5" name="Freeform: Shape 24"/>
              <p:cNvSpPr>
                <a:spLocks/>
              </p:cNvSpPr>
              <p:nvPr/>
            </p:nvSpPr>
            <p:spPr bwMode="auto">
              <a:xfrm>
                <a:off x="5419241" y="4052330"/>
                <a:ext cx="216393" cy="171841"/>
              </a:xfrm>
              <a:custGeom>
                <a:avLst/>
                <a:gdLst>
                  <a:gd name="T0" fmla="*/ 43 w 43"/>
                  <a:gd name="T1" fmla="*/ 5 h 34"/>
                  <a:gd name="T2" fmla="*/ 42 w 43"/>
                  <a:gd name="T3" fmla="*/ 0 h 34"/>
                  <a:gd name="T4" fmla="*/ 3 w 43"/>
                  <a:gd name="T5" fmla="*/ 30 h 34"/>
                  <a:gd name="T6" fmla="*/ 3 w 43"/>
                  <a:gd name="T7" fmla="*/ 34 h 34"/>
                  <a:gd name="T8" fmla="*/ 43 w 43"/>
                  <a:gd name="T9" fmla="*/ 5 h 34"/>
                </a:gdLst>
                <a:ahLst/>
                <a:cxnLst>
                  <a:cxn ang="0">
                    <a:pos x="T0" y="T1"/>
                  </a:cxn>
                  <a:cxn ang="0">
                    <a:pos x="T2" y="T3"/>
                  </a:cxn>
                  <a:cxn ang="0">
                    <a:pos x="T4" y="T5"/>
                  </a:cxn>
                  <a:cxn ang="0">
                    <a:pos x="T6" y="T7"/>
                  </a:cxn>
                  <a:cxn ang="0">
                    <a:pos x="T8" y="T9"/>
                  </a:cxn>
                </a:cxnLst>
                <a:rect l="0" t="0" r="r" b="b"/>
                <a:pathLst>
                  <a:path w="43" h="34">
                    <a:moveTo>
                      <a:pt x="43" y="5"/>
                    </a:moveTo>
                    <a:cubicBezTo>
                      <a:pt x="42" y="0"/>
                      <a:pt x="42" y="0"/>
                      <a:pt x="42" y="0"/>
                    </a:cubicBezTo>
                    <a:cubicBezTo>
                      <a:pt x="0" y="32"/>
                      <a:pt x="4" y="29"/>
                      <a:pt x="3" y="30"/>
                    </a:cubicBezTo>
                    <a:cubicBezTo>
                      <a:pt x="3" y="34"/>
                      <a:pt x="3" y="34"/>
                      <a:pt x="3" y="34"/>
                    </a:cubicBezTo>
                    <a:cubicBezTo>
                      <a:pt x="4" y="34"/>
                      <a:pt x="42" y="5"/>
                      <a:pt x="43" y="5"/>
                    </a:cubicBezTo>
                    <a:close/>
                  </a:path>
                </a:pathLst>
              </a:custGeom>
              <a:solidFill>
                <a:srgbClr val="25B0D2">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6" name="Freeform: Shape 25"/>
              <p:cNvSpPr>
                <a:spLocks/>
              </p:cNvSpPr>
              <p:nvPr/>
            </p:nvSpPr>
            <p:spPr bwMode="auto">
              <a:xfrm>
                <a:off x="5599569" y="3997171"/>
                <a:ext cx="197299" cy="165477"/>
              </a:xfrm>
              <a:custGeom>
                <a:avLst/>
                <a:gdLst>
                  <a:gd name="T0" fmla="*/ 0 w 93"/>
                  <a:gd name="T1" fmla="*/ 69 h 78"/>
                  <a:gd name="T2" fmla="*/ 93 w 93"/>
                  <a:gd name="T3" fmla="*/ 0 h 78"/>
                  <a:gd name="T4" fmla="*/ 93 w 93"/>
                  <a:gd name="T5" fmla="*/ 9 h 78"/>
                  <a:gd name="T6" fmla="*/ 3 w 93"/>
                  <a:gd name="T7" fmla="*/ 78 h 78"/>
                  <a:gd name="T8" fmla="*/ 0 w 93"/>
                  <a:gd name="T9" fmla="*/ 69 h 78"/>
                </a:gdLst>
                <a:ahLst/>
                <a:cxnLst>
                  <a:cxn ang="0">
                    <a:pos x="T0" y="T1"/>
                  </a:cxn>
                  <a:cxn ang="0">
                    <a:pos x="T2" y="T3"/>
                  </a:cxn>
                  <a:cxn ang="0">
                    <a:pos x="T4" y="T5"/>
                  </a:cxn>
                  <a:cxn ang="0">
                    <a:pos x="T6" y="T7"/>
                  </a:cxn>
                  <a:cxn ang="0">
                    <a:pos x="T8" y="T9"/>
                  </a:cxn>
                </a:cxnLst>
                <a:rect l="0" t="0" r="r" b="b"/>
                <a:pathLst>
                  <a:path w="93" h="78">
                    <a:moveTo>
                      <a:pt x="0" y="69"/>
                    </a:moveTo>
                    <a:lnTo>
                      <a:pt x="93" y="0"/>
                    </a:lnTo>
                    <a:lnTo>
                      <a:pt x="93" y="9"/>
                    </a:lnTo>
                    <a:lnTo>
                      <a:pt x="3" y="78"/>
                    </a:lnTo>
                    <a:lnTo>
                      <a:pt x="0" y="69"/>
                    </a:lnTo>
                    <a:close/>
                  </a:path>
                </a:pathLst>
              </a:custGeom>
              <a:solidFill>
                <a:srgbClr val="25B0D2">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7" name="Freeform: Shape 26"/>
              <p:cNvSpPr>
                <a:spLocks/>
              </p:cNvSpPr>
              <p:nvPr/>
            </p:nvSpPr>
            <p:spPr bwMode="auto">
              <a:xfrm>
                <a:off x="5569868" y="4118096"/>
                <a:ext cx="36065" cy="44551"/>
              </a:xfrm>
              <a:custGeom>
                <a:avLst/>
                <a:gdLst>
                  <a:gd name="T0" fmla="*/ 5 w 17"/>
                  <a:gd name="T1" fmla="*/ 0 h 21"/>
                  <a:gd name="T2" fmla="*/ 0 w 17"/>
                  <a:gd name="T3" fmla="*/ 5 h 21"/>
                  <a:gd name="T4" fmla="*/ 17 w 17"/>
                  <a:gd name="T5" fmla="*/ 21 h 21"/>
                  <a:gd name="T6" fmla="*/ 14 w 17"/>
                  <a:gd name="T7" fmla="*/ 12 h 21"/>
                  <a:gd name="T8" fmla="*/ 5 w 17"/>
                  <a:gd name="T9" fmla="*/ 0 h 21"/>
                </a:gdLst>
                <a:ahLst/>
                <a:cxnLst>
                  <a:cxn ang="0">
                    <a:pos x="T0" y="T1"/>
                  </a:cxn>
                  <a:cxn ang="0">
                    <a:pos x="T2" y="T3"/>
                  </a:cxn>
                  <a:cxn ang="0">
                    <a:pos x="T4" y="T5"/>
                  </a:cxn>
                  <a:cxn ang="0">
                    <a:pos x="T6" y="T7"/>
                  </a:cxn>
                  <a:cxn ang="0">
                    <a:pos x="T8" y="T9"/>
                  </a:cxn>
                </a:cxnLst>
                <a:rect l="0" t="0" r="r" b="b"/>
                <a:pathLst>
                  <a:path w="17" h="21">
                    <a:moveTo>
                      <a:pt x="5" y="0"/>
                    </a:moveTo>
                    <a:lnTo>
                      <a:pt x="0" y="5"/>
                    </a:lnTo>
                    <a:lnTo>
                      <a:pt x="17" y="21"/>
                    </a:lnTo>
                    <a:lnTo>
                      <a:pt x="14" y="12"/>
                    </a:lnTo>
                    <a:lnTo>
                      <a:pt x="5" y="0"/>
                    </a:lnTo>
                    <a:close/>
                  </a:path>
                </a:pathLst>
              </a:custGeom>
              <a:solidFill>
                <a:srgbClr val="25B0D2">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8" name="Freeform: Shape 27"/>
              <p:cNvSpPr>
                <a:spLocks/>
              </p:cNvSpPr>
              <p:nvPr/>
            </p:nvSpPr>
            <p:spPr bwMode="auto">
              <a:xfrm>
                <a:off x="4316062" y="3740470"/>
                <a:ext cx="1143488" cy="1162581"/>
              </a:xfrm>
              <a:custGeom>
                <a:avLst/>
                <a:gdLst>
                  <a:gd name="T0" fmla="*/ 110 w 227"/>
                  <a:gd name="T1" fmla="*/ 0 h 231"/>
                  <a:gd name="T2" fmla="*/ 227 w 227"/>
                  <a:gd name="T3" fmla="*/ 125 h 231"/>
                  <a:gd name="T4" fmla="*/ 118 w 227"/>
                  <a:gd name="T5" fmla="*/ 209 h 231"/>
                  <a:gd name="T6" fmla="*/ 118 w 227"/>
                  <a:gd name="T7" fmla="*/ 209 h 231"/>
                  <a:gd name="T8" fmla="*/ 118 w 227"/>
                  <a:gd name="T9" fmla="*/ 209 h 231"/>
                  <a:gd name="T10" fmla="*/ 120 w 227"/>
                  <a:gd name="T11" fmla="*/ 213 h 231"/>
                  <a:gd name="T12" fmla="*/ 134 w 227"/>
                  <a:gd name="T13" fmla="*/ 229 h 231"/>
                  <a:gd name="T14" fmla="*/ 131 w 227"/>
                  <a:gd name="T15" fmla="*/ 231 h 231"/>
                  <a:gd name="T16" fmla="*/ 0 w 227"/>
                  <a:gd name="T17" fmla="*/ 78 h 231"/>
                  <a:gd name="T18" fmla="*/ 110 w 227"/>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1">
                    <a:moveTo>
                      <a:pt x="110" y="0"/>
                    </a:moveTo>
                    <a:cubicBezTo>
                      <a:pt x="126" y="18"/>
                      <a:pt x="225" y="122"/>
                      <a:pt x="227" y="125"/>
                    </a:cubicBezTo>
                    <a:cubicBezTo>
                      <a:pt x="114" y="212"/>
                      <a:pt x="132" y="199"/>
                      <a:pt x="118" y="209"/>
                    </a:cubicBezTo>
                    <a:cubicBezTo>
                      <a:pt x="118" y="209"/>
                      <a:pt x="118" y="209"/>
                      <a:pt x="118" y="209"/>
                    </a:cubicBezTo>
                    <a:cubicBezTo>
                      <a:pt x="118" y="209"/>
                      <a:pt x="118" y="209"/>
                      <a:pt x="118" y="209"/>
                    </a:cubicBezTo>
                    <a:cubicBezTo>
                      <a:pt x="120" y="213"/>
                      <a:pt x="120" y="213"/>
                      <a:pt x="120" y="213"/>
                    </a:cubicBezTo>
                    <a:cubicBezTo>
                      <a:pt x="134" y="229"/>
                      <a:pt x="134" y="229"/>
                      <a:pt x="134" y="229"/>
                    </a:cubicBezTo>
                    <a:cubicBezTo>
                      <a:pt x="131" y="231"/>
                      <a:pt x="131" y="231"/>
                      <a:pt x="131" y="231"/>
                    </a:cubicBezTo>
                    <a:cubicBezTo>
                      <a:pt x="0" y="78"/>
                      <a:pt x="0" y="78"/>
                      <a:pt x="0" y="78"/>
                    </a:cubicBezTo>
                    <a:cubicBezTo>
                      <a:pt x="110" y="0"/>
                      <a:pt x="110" y="0"/>
                      <a:pt x="110" y="0"/>
                    </a:cubicBezTo>
                  </a:path>
                </a:pathLst>
              </a:custGeom>
              <a:gradFill flip="none" rotWithShape="1">
                <a:gsLst>
                  <a:gs pos="0">
                    <a:srgbClr val="25B0D2">
                      <a:lumMod val="75000"/>
                    </a:srgbClr>
                  </a:gs>
                  <a:gs pos="57000">
                    <a:srgbClr val="25B0D2"/>
                  </a:gs>
                  <a:gs pos="83000">
                    <a:srgbClr val="25B0D2"/>
                  </a:gs>
                  <a:gs pos="100000">
                    <a:srgbClr val="25B0D2"/>
                  </a:gs>
                </a:gsLst>
                <a:lin ang="189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89" name="Freeform: Shape 28"/>
              <p:cNvSpPr>
                <a:spLocks/>
              </p:cNvSpPr>
              <p:nvPr/>
            </p:nvSpPr>
            <p:spPr bwMode="auto">
              <a:xfrm>
                <a:off x="6365430" y="3982320"/>
                <a:ext cx="784955" cy="708580"/>
              </a:xfrm>
              <a:custGeom>
                <a:avLst/>
                <a:gdLst>
                  <a:gd name="T0" fmla="*/ 0 w 156"/>
                  <a:gd name="T1" fmla="*/ 34 h 141"/>
                  <a:gd name="T2" fmla="*/ 41 w 156"/>
                  <a:gd name="T3" fmla="*/ 0 h 141"/>
                  <a:gd name="T4" fmla="*/ 149 w 156"/>
                  <a:gd name="T5" fmla="*/ 102 h 141"/>
                  <a:gd name="T6" fmla="*/ 152 w 156"/>
                  <a:gd name="T7" fmla="*/ 99 h 141"/>
                  <a:gd name="T8" fmla="*/ 156 w 156"/>
                  <a:gd name="T9" fmla="*/ 102 h 141"/>
                  <a:gd name="T10" fmla="*/ 111 w 156"/>
                  <a:gd name="T11" fmla="*/ 141 h 141"/>
                  <a:gd name="T12" fmla="*/ 0 w 156"/>
                  <a:gd name="T13" fmla="*/ 34 h 141"/>
                </a:gdLst>
                <a:ahLst/>
                <a:cxnLst>
                  <a:cxn ang="0">
                    <a:pos x="T0" y="T1"/>
                  </a:cxn>
                  <a:cxn ang="0">
                    <a:pos x="T2" y="T3"/>
                  </a:cxn>
                  <a:cxn ang="0">
                    <a:pos x="T4" y="T5"/>
                  </a:cxn>
                  <a:cxn ang="0">
                    <a:pos x="T6" y="T7"/>
                  </a:cxn>
                  <a:cxn ang="0">
                    <a:pos x="T8" y="T9"/>
                  </a:cxn>
                  <a:cxn ang="0">
                    <a:pos x="T10" y="T11"/>
                  </a:cxn>
                  <a:cxn ang="0">
                    <a:pos x="T12" y="T13"/>
                  </a:cxn>
                </a:cxnLst>
                <a:rect l="0" t="0" r="r" b="b"/>
                <a:pathLst>
                  <a:path w="156" h="141">
                    <a:moveTo>
                      <a:pt x="0" y="34"/>
                    </a:moveTo>
                    <a:cubicBezTo>
                      <a:pt x="41" y="0"/>
                      <a:pt x="41" y="0"/>
                      <a:pt x="41" y="0"/>
                    </a:cubicBezTo>
                    <a:cubicBezTo>
                      <a:pt x="149" y="102"/>
                      <a:pt x="149" y="102"/>
                      <a:pt x="149" y="102"/>
                    </a:cubicBezTo>
                    <a:cubicBezTo>
                      <a:pt x="152" y="99"/>
                      <a:pt x="152" y="99"/>
                      <a:pt x="152" y="99"/>
                    </a:cubicBezTo>
                    <a:cubicBezTo>
                      <a:pt x="156" y="102"/>
                      <a:pt x="156" y="102"/>
                      <a:pt x="156" y="102"/>
                    </a:cubicBezTo>
                    <a:cubicBezTo>
                      <a:pt x="156" y="102"/>
                      <a:pt x="117" y="137"/>
                      <a:pt x="111" y="141"/>
                    </a:cubicBezTo>
                    <a:lnTo>
                      <a:pt x="0" y="34"/>
                    </a:lnTo>
                    <a:close/>
                  </a:path>
                </a:pathLst>
              </a:custGeom>
              <a:gradFill flip="none" rotWithShape="1">
                <a:gsLst>
                  <a:gs pos="0">
                    <a:srgbClr val="58C4B8">
                      <a:lumMod val="75000"/>
                    </a:srgbClr>
                  </a:gs>
                  <a:gs pos="57000">
                    <a:srgbClr val="58C4B8"/>
                  </a:gs>
                  <a:gs pos="83000">
                    <a:srgbClr val="58C4B8"/>
                  </a:gs>
                  <a:gs pos="100000">
                    <a:srgbClr val="58C4B8"/>
                  </a:gs>
                </a:gsLst>
                <a:lin ang="81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0" name="Freeform: Shape 29"/>
              <p:cNvSpPr>
                <a:spLocks/>
              </p:cNvSpPr>
              <p:nvPr/>
            </p:nvSpPr>
            <p:spPr bwMode="auto">
              <a:xfrm>
                <a:off x="5319531" y="4118096"/>
                <a:ext cx="144262" cy="120925"/>
              </a:xfrm>
              <a:custGeom>
                <a:avLst/>
                <a:gdLst>
                  <a:gd name="T0" fmla="*/ 29 w 29"/>
                  <a:gd name="T1" fmla="*/ 4 h 24"/>
                  <a:gd name="T2" fmla="*/ 28 w 29"/>
                  <a:gd name="T3" fmla="*/ 0 h 24"/>
                  <a:gd name="T4" fmla="*/ 0 w 29"/>
                  <a:gd name="T5" fmla="*/ 20 h 24"/>
                  <a:gd name="T6" fmla="*/ 3 w 29"/>
                  <a:gd name="T7" fmla="*/ 24 h 24"/>
                  <a:gd name="T8" fmla="*/ 29 w 29"/>
                  <a:gd name="T9" fmla="*/ 4 h 24"/>
                </a:gdLst>
                <a:ahLst/>
                <a:cxnLst>
                  <a:cxn ang="0">
                    <a:pos x="T0" y="T1"/>
                  </a:cxn>
                  <a:cxn ang="0">
                    <a:pos x="T2" y="T3"/>
                  </a:cxn>
                  <a:cxn ang="0">
                    <a:pos x="T4" y="T5"/>
                  </a:cxn>
                  <a:cxn ang="0">
                    <a:pos x="T6" y="T7"/>
                  </a:cxn>
                  <a:cxn ang="0">
                    <a:pos x="T8" y="T9"/>
                  </a:cxn>
                </a:cxnLst>
                <a:rect l="0" t="0" r="r" b="b"/>
                <a:pathLst>
                  <a:path w="29" h="24">
                    <a:moveTo>
                      <a:pt x="29" y="4"/>
                    </a:moveTo>
                    <a:cubicBezTo>
                      <a:pt x="29" y="3"/>
                      <a:pt x="29" y="4"/>
                      <a:pt x="28" y="0"/>
                    </a:cubicBezTo>
                    <a:cubicBezTo>
                      <a:pt x="0" y="20"/>
                      <a:pt x="0" y="20"/>
                      <a:pt x="0" y="20"/>
                    </a:cubicBezTo>
                    <a:cubicBezTo>
                      <a:pt x="3" y="24"/>
                      <a:pt x="3" y="24"/>
                      <a:pt x="3" y="24"/>
                    </a:cubicBezTo>
                    <a:cubicBezTo>
                      <a:pt x="29" y="4"/>
                      <a:pt x="29" y="4"/>
                      <a:pt x="29" y="4"/>
                    </a:cubicBezTo>
                  </a:path>
                </a:pathLst>
              </a:custGeom>
              <a:solidFill>
                <a:srgbClr val="33B3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1" name="Freeform: Shape 30"/>
              <p:cNvSpPr>
                <a:spLocks/>
              </p:cNvSpPr>
              <p:nvPr/>
            </p:nvSpPr>
            <p:spPr bwMode="auto">
              <a:xfrm>
                <a:off x="5319531" y="4118096"/>
                <a:ext cx="144262" cy="120925"/>
              </a:xfrm>
              <a:custGeom>
                <a:avLst/>
                <a:gdLst>
                  <a:gd name="T0" fmla="*/ 28 w 29"/>
                  <a:gd name="T1" fmla="*/ 0 h 24"/>
                  <a:gd name="T2" fmla="*/ 28 w 29"/>
                  <a:gd name="T3" fmla="*/ 0 h 24"/>
                  <a:gd name="T4" fmla="*/ 0 w 29"/>
                  <a:gd name="T5" fmla="*/ 20 h 24"/>
                  <a:gd name="T6" fmla="*/ 3 w 29"/>
                  <a:gd name="T7" fmla="*/ 24 h 24"/>
                  <a:gd name="T8" fmla="*/ 29 w 29"/>
                  <a:gd name="T9" fmla="*/ 4 h 24"/>
                  <a:gd name="T10" fmla="*/ 29 w 29"/>
                  <a:gd name="T11" fmla="*/ 3 h 24"/>
                  <a:gd name="T12" fmla="*/ 29 w 29"/>
                  <a:gd name="T13" fmla="*/ 2 h 24"/>
                  <a:gd name="T14" fmla="*/ 28 w 2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28" y="0"/>
                    </a:moveTo>
                    <a:cubicBezTo>
                      <a:pt x="28" y="0"/>
                      <a:pt x="28" y="0"/>
                      <a:pt x="28" y="0"/>
                    </a:cubicBezTo>
                    <a:cubicBezTo>
                      <a:pt x="0" y="20"/>
                      <a:pt x="0" y="20"/>
                      <a:pt x="0" y="20"/>
                    </a:cubicBezTo>
                    <a:cubicBezTo>
                      <a:pt x="3" y="24"/>
                      <a:pt x="3" y="24"/>
                      <a:pt x="3" y="24"/>
                    </a:cubicBezTo>
                    <a:cubicBezTo>
                      <a:pt x="29" y="4"/>
                      <a:pt x="29" y="4"/>
                      <a:pt x="29" y="4"/>
                    </a:cubicBezTo>
                    <a:cubicBezTo>
                      <a:pt x="29" y="4"/>
                      <a:pt x="29" y="4"/>
                      <a:pt x="29" y="3"/>
                    </a:cubicBezTo>
                    <a:cubicBezTo>
                      <a:pt x="29" y="3"/>
                      <a:pt x="29" y="3"/>
                      <a:pt x="29" y="2"/>
                    </a:cubicBezTo>
                    <a:cubicBezTo>
                      <a:pt x="29" y="1"/>
                      <a:pt x="29" y="1"/>
                      <a:pt x="28" y="0"/>
                    </a:cubicBezTo>
                  </a:path>
                </a:pathLst>
              </a:custGeom>
              <a:solidFill>
                <a:srgbClr val="25B0D2">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2" name="Freeform: Shape 31"/>
              <p:cNvSpPr>
                <a:spLocks/>
              </p:cNvSpPr>
              <p:nvPr/>
            </p:nvSpPr>
            <p:spPr bwMode="auto">
              <a:xfrm>
                <a:off x="5400148" y="4183863"/>
                <a:ext cx="33944" cy="40308"/>
              </a:xfrm>
              <a:custGeom>
                <a:avLst/>
                <a:gdLst>
                  <a:gd name="T0" fmla="*/ 4 w 16"/>
                  <a:gd name="T1" fmla="*/ 0 h 19"/>
                  <a:gd name="T2" fmla="*/ 0 w 16"/>
                  <a:gd name="T3" fmla="*/ 2 h 19"/>
                  <a:gd name="T4" fmla="*/ 16 w 16"/>
                  <a:gd name="T5" fmla="*/ 19 h 19"/>
                  <a:gd name="T6" fmla="*/ 16 w 16"/>
                  <a:gd name="T7" fmla="*/ 9 h 19"/>
                  <a:gd name="T8" fmla="*/ 4 w 16"/>
                  <a:gd name="T9" fmla="*/ 0 h 19"/>
                </a:gdLst>
                <a:ahLst/>
                <a:cxnLst>
                  <a:cxn ang="0">
                    <a:pos x="T0" y="T1"/>
                  </a:cxn>
                  <a:cxn ang="0">
                    <a:pos x="T2" y="T3"/>
                  </a:cxn>
                  <a:cxn ang="0">
                    <a:pos x="T4" y="T5"/>
                  </a:cxn>
                  <a:cxn ang="0">
                    <a:pos x="T6" y="T7"/>
                  </a:cxn>
                  <a:cxn ang="0">
                    <a:pos x="T8" y="T9"/>
                  </a:cxn>
                </a:cxnLst>
                <a:rect l="0" t="0" r="r" b="b"/>
                <a:pathLst>
                  <a:path w="16" h="19">
                    <a:moveTo>
                      <a:pt x="4" y="0"/>
                    </a:moveTo>
                    <a:lnTo>
                      <a:pt x="0" y="2"/>
                    </a:lnTo>
                    <a:lnTo>
                      <a:pt x="16" y="19"/>
                    </a:lnTo>
                    <a:lnTo>
                      <a:pt x="16" y="9"/>
                    </a:lnTo>
                    <a:lnTo>
                      <a:pt x="4" y="0"/>
                    </a:lnTo>
                    <a:close/>
                  </a:path>
                </a:pathLst>
              </a:custGeom>
              <a:solidFill>
                <a:srgbClr val="25B0D2">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3" name="Freeform: Shape 32"/>
              <p:cNvSpPr>
                <a:spLocks/>
              </p:cNvSpPr>
              <p:nvPr/>
            </p:nvSpPr>
            <p:spPr bwMode="auto">
              <a:xfrm>
                <a:off x="6361187" y="4152040"/>
                <a:ext cx="564319" cy="564319"/>
              </a:xfrm>
              <a:custGeom>
                <a:avLst/>
                <a:gdLst>
                  <a:gd name="T0" fmla="*/ 12 w 266"/>
                  <a:gd name="T1" fmla="*/ 22 h 266"/>
                  <a:gd name="T2" fmla="*/ 0 w 266"/>
                  <a:gd name="T3" fmla="*/ 12 h 266"/>
                  <a:gd name="T4" fmla="*/ 2 w 266"/>
                  <a:gd name="T5" fmla="*/ 0 h 266"/>
                  <a:gd name="T6" fmla="*/ 266 w 266"/>
                  <a:gd name="T7" fmla="*/ 254 h 266"/>
                  <a:gd name="T8" fmla="*/ 263 w 266"/>
                  <a:gd name="T9" fmla="*/ 266 h 266"/>
                  <a:gd name="T10" fmla="*/ 12 w 266"/>
                  <a:gd name="T11" fmla="*/ 22 h 266"/>
                </a:gdLst>
                <a:ahLst/>
                <a:cxnLst>
                  <a:cxn ang="0">
                    <a:pos x="T0" y="T1"/>
                  </a:cxn>
                  <a:cxn ang="0">
                    <a:pos x="T2" y="T3"/>
                  </a:cxn>
                  <a:cxn ang="0">
                    <a:pos x="T4" y="T5"/>
                  </a:cxn>
                  <a:cxn ang="0">
                    <a:pos x="T6" y="T7"/>
                  </a:cxn>
                  <a:cxn ang="0">
                    <a:pos x="T8" y="T9"/>
                  </a:cxn>
                  <a:cxn ang="0">
                    <a:pos x="T10" y="T11"/>
                  </a:cxn>
                </a:cxnLst>
                <a:rect l="0" t="0" r="r" b="b"/>
                <a:pathLst>
                  <a:path w="266" h="266">
                    <a:moveTo>
                      <a:pt x="12" y="22"/>
                    </a:moveTo>
                    <a:lnTo>
                      <a:pt x="0" y="12"/>
                    </a:lnTo>
                    <a:lnTo>
                      <a:pt x="2" y="0"/>
                    </a:lnTo>
                    <a:lnTo>
                      <a:pt x="266" y="254"/>
                    </a:lnTo>
                    <a:lnTo>
                      <a:pt x="263" y="266"/>
                    </a:lnTo>
                    <a:lnTo>
                      <a:pt x="12" y="22"/>
                    </a:ln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4" name="Freeform: Shape 33"/>
              <p:cNvSpPr>
                <a:spLocks/>
              </p:cNvSpPr>
              <p:nvPr/>
            </p:nvSpPr>
            <p:spPr bwMode="auto">
              <a:xfrm>
                <a:off x="7317983" y="3770171"/>
                <a:ext cx="557954" cy="498552"/>
              </a:xfrm>
              <a:custGeom>
                <a:avLst/>
                <a:gdLst>
                  <a:gd name="T0" fmla="*/ 2 w 111"/>
                  <a:gd name="T1" fmla="*/ 94 h 99"/>
                  <a:gd name="T2" fmla="*/ 111 w 111"/>
                  <a:gd name="T3" fmla="*/ 0 h 99"/>
                  <a:gd name="T4" fmla="*/ 108 w 111"/>
                  <a:gd name="T5" fmla="*/ 6 h 99"/>
                  <a:gd name="T6" fmla="*/ 2 w 111"/>
                  <a:gd name="T7" fmla="*/ 97 h 99"/>
                  <a:gd name="T8" fmla="*/ 0 w 111"/>
                  <a:gd name="T9" fmla="*/ 99 h 99"/>
                  <a:gd name="T10" fmla="*/ 0 w 111"/>
                  <a:gd name="T11" fmla="*/ 98 h 99"/>
                  <a:gd name="T12" fmla="*/ 2 w 111"/>
                  <a:gd name="T13" fmla="*/ 94 h 99"/>
                </a:gdLst>
                <a:ahLst/>
                <a:cxnLst>
                  <a:cxn ang="0">
                    <a:pos x="T0" y="T1"/>
                  </a:cxn>
                  <a:cxn ang="0">
                    <a:pos x="T2" y="T3"/>
                  </a:cxn>
                  <a:cxn ang="0">
                    <a:pos x="T4" y="T5"/>
                  </a:cxn>
                  <a:cxn ang="0">
                    <a:pos x="T6" y="T7"/>
                  </a:cxn>
                  <a:cxn ang="0">
                    <a:pos x="T8" y="T9"/>
                  </a:cxn>
                  <a:cxn ang="0">
                    <a:pos x="T10" y="T11"/>
                  </a:cxn>
                  <a:cxn ang="0">
                    <a:pos x="T12" y="T13"/>
                  </a:cxn>
                </a:cxnLst>
                <a:rect l="0" t="0" r="r" b="b"/>
                <a:pathLst>
                  <a:path w="111" h="99">
                    <a:moveTo>
                      <a:pt x="2" y="94"/>
                    </a:moveTo>
                    <a:cubicBezTo>
                      <a:pt x="5" y="91"/>
                      <a:pt x="108" y="2"/>
                      <a:pt x="111" y="0"/>
                    </a:cubicBezTo>
                    <a:cubicBezTo>
                      <a:pt x="110" y="1"/>
                      <a:pt x="109" y="5"/>
                      <a:pt x="108" y="6"/>
                    </a:cubicBezTo>
                    <a:cubicBezTo>
                      <a:pt x="2" y="97"/>
                      <a:pt x="2" y="97"/>
                      <a:pt x="2" y="97"/>
                    </a:cubicBezTo>
                    <a:cubicBezTo>
                      <a:pt x="0" y="99"/>
                      <a:pt x="0" y="99"/>
                      <a:pt x="0" y="99"/>
                    </a:cubicBezTo>
                    <a:cubicBezTo>
                      <a:pt x="0" y="98"/>
                      <a:pt x="0" y="98"/>
                      <a:pt x="0" y="98"/>
                    </a:cubicBezTo>
                    <a:lnTo>
                      <a:pt x="2" y="94"/>
                    </a:ln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5" name="Freeform: Shape 34"/>
              <p:cNvSpPr>
                <a:spLocks/>
              </p:cNvSpPr>
              <p:nvPr/>
            </p:nvSpPr>
            <p:spPr bwMode="auto">
              <a:xfrm>
                <a:off x="6919141" y="4495723"/>
                <a:ext cx="231243" cy="220636"/>
              </a:xfrm>
              <a:custGeom>
                <a:avLst/>
                <a:gdLst>
                  <a:gd name="T0" fmla="*/ 1 w 46"/>
                  <a:gd name="T1" fmla="*/ 39 h 44"/>
                  <a:gd name="T2" fmla="*/ 46 w 46"/>
                  <a:gd name="T3" fmla="*/ 0 h 44"/>
                  <a:gd name="T4" fmla="*/ 44 w 46"/>
                  <a:gd name="T5" fmla="*/ 5 h 44"/>
                  <a:gd name="T6" fmla="*/ 0 w 46"/>
                  <a:gd name="T7" fmla="*/ 44 h 44"/>
                  <a:gd name="T8" fmla="*/ 1 w 46"/>
                  <a:gd name="T9" fmla="*/ 39 h 44"/>
                </a:gdLst>
                <a:ahLst/>
                <a:cxnLst>
                  <a:cxn ang="0">
                    <a:pos x="T0" y="T1"/>
                  </a:cxn>
                  <a:cxn ang="0">
                    <a:pos x="T2" y="T3"/>
                  </a:cxn>
                  <a:cxn ang="0">
                    <a:pos x="T4" y="T5"/>
                  </a:cxn>
                  <a:cxn ang="0">
                    <a:pos x="T6" y="T7"/>
                  </a:cxn>
                  <a:cxn ang="0">
                    <a:pos x="T8" y="T9"/>
                  </a:cxn>
                </a:cxnLst>
                <a:rect l="0" t="0" r="r" b="b"/>
                <a:pathLst>
                  <a:path w="46" h="44">
                    <a:moveTo>
                      <a:pt x="1" y="39"/>
                    </a:moveTo>
                    <a:cubicBezTo>
                      <a:pt x="7" y="35"/>
                      <a:pt x="0" y="40"/>
                      <a:pt x="46" y="0"/>
                    </a:cubicBezTo>
                    <a:cubicBezTo>
                      <a:pt x="44" y="5"/>
                      <a:pt x="44" y="5"/>
                      <a:pt x="44" y="5"/>
                    </a:cubicBezTo>
                    <a:cubicBezTo>
                      <a:pt x="44" y="6"/>
                      <a:pt x="0" y="44"/>
                      <a:pt x="0" y="44"/>
                    </a:cubicBezTo>
                    <a:lnTo>
                      <a:pt x="1" y="39"/>
                    </a:ln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6" name="Freeform: Shape 35"/>
              <p:cNvSpPr>
                <a:spLocks/>
              </p:cNvSpPr>
              <p:nvPr/>
            </p:nvSpPr>
            <p:spPr bwMode="auto">
              <a:xfrm>
                <a:off x="6723963" y="4716359"/>
                <a:ext cx="231243" cy="220636"/>
              </a:xfrm>
              <a:custGeom>
                <a:avLst/>
                <a:gdLst>
                  <a:gd name="T0" fmla="*/ 14 w 46"/>
                  <a:gd name="T1" fmla="*/ 32 h 44"/>
                  <a:gd name="T2" fmla="*/ 45 w 46"/>
                  <a:gd name="T3" fmla="*/ 5 h 44"/>
                  <a:gd name="T4" fmla="*/ 46 w 46"/>
                  <a:gd name="T5" fmla="*/ 0 h 44"/>
                  <a:gd name="T6" fmla="*/ 1 w 46"/>
                  <a:gd name="T7" fmla="*/ 39 h 44"/>
                  <a:gd name="T8" fmla="*/ 0 w 46"/>
                  <a:gd name="T9" fmla="*/ 43 h 44"/>
                  <a:gd name="T10" fmla="*/ 0 w 46"/>
                  <a:gd name="T11" fmla="*/ 44 h 44"/>
                  <a:gd name="T12" fmla="*/ 14 w 46"/>
                  <a:gd name="T13" fmla="*/ 32 h 44"/>
                </a:gdLst>
                <a:ahLst/>
                <a:cxnLst>
                  <a:cxn ang="0">
                    <a:pos x="T0" y="T1"/>
                  </a:cxn>
                  <a:cxn ang="0">
                    <a:pos x="T2" y="T3"/>
                  </a:cxn>
                  <a:cxn ang="0">
                    <a:pos x="T4" y="T5"/>
                  </a:cxn>
                  <a:cxn ang="0">
                    <a:pos x="T6" y="T7"/>
                  </a:cxn>
                  <a:cxn ang="0">
                    <a:pos x="T8" y="T9"/>
                  </a:cxn>
                  <a:cxn ang="0">
                    <a:pos x="T10" y="T11"/>
                  </a:cxn>
                  <a:cxn ang="0">
                    <a:pos x="T12" y="T13"/>
                  </a:cxn>
                </a:cxnLst>
                <a:rect l="0" t="0" r="r" b="b"/>
                <a:pathLst>
                  <a:path w="46" h="44">
                    <a:moveTo>
                      <a:pt x="14" y="32"/>
                    </a:moveTo>
                    <a:cubicBezTo>
                      <a:pt x="45" y="5"/>
                      <a:pt x="45" y="5"/>
                      <a:pt x="45" y="5"/>
                    </a:cubicBezTo>
                    <a:cubicBezTo>
                      <a:pt x="46" y="0"/>
                      <a:pt x="46" y="0"/>
                      <a:pt x="46" y="0"/>
                    </a:cubicBezTo>
                    <a:cubicBezTo>
                      <a:pt x="46" y="0"/>
                      <a:pt x="9" y="33"/>
                      <a:pt x="1" y="39"/>
                    </a:cubicBezTo>
                    <a:cubicBezTo>
                      <a:pt x="0" y="43"/>
                      <a:pt x="0" y="43"/>
                      <a:pt x="0" y="43"/>
                    </a:cubicBezTo>
                    <a:cubicBezTo>
                      <a:pt x="0" y="44"/>
                      <a:pt x="0" y="44"/>
                      <a:pt x="0" y="44"/>
                    </a:cubicBezTo>
                    <a:cubicBezTo>
                      <a:pt x="2" y="43"/>
                      <a:pt x="12" y="33"/>
                      <a:pt x="14" y="32"/>
                    </a:cubicBez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7" name="Freeform: Shape 36"/>
              <p:cNvSpPr>
                <a:spLocks/>
              </p:cNvSpPr>
              <p:nvPr/>
            </p:nvSpPr>
            <p:spPr bwMode="auto">
              <a:xfrm>
                <a:off x="6178738" y="4198713"/>
                <a:ext cx="776469" cy="712823"/>
              </a:xfrm>
              <a:custGeom>
                <a:avLst/>
                <a:gdLst>
                  <a:gd name="T0" fmla="*/ 0 w 154"/>
                  <a:gd name="T1" fmla="*/ 33 h 142"/>
                  <a:gd name="T2" fmla="*/ 41 w 154"/>
                  <a:gd name="T3" fmla="*/ 0 h 142"/>
                  <a:gd name="T4" fmla="*/ 147 w 154"/>
                  <a:gd name="T5" fmla="*/ 103 h 142"/>
                  <a:gd name="T6" fmla="*/ 151 w 154"/>
                  <a:gd name="T7" fmla="*/ 100 h 142"/>
                  <a:gd name="T8" fmla="*/ 154 w 154"/>
                  <a:gd name="T9" fmla="*/ 103 h 142"/>
                  <a:gd name="T10" fmla="*/ 109 w 154"/>
                  <a:gd name="T11" fmla="*/ 142 h 142"/>
                  <a:gd name="T12" fmla="*/ 0 w 154"/>
                  <a:gd name="T13" fmla="*/ 33 h 142"/>
                </a:gdLst>
                <a:ahLst/>
                <a:cxnLst>
                  <a:cxn ang="0">
                    <a:pos x="T0" y="T1"/>
                  </a:cxn>
                  <a:cxn ang="0">
                    <a:pos x="T2" y="T3"/>
                  </a:cxn>
                  <a:cxn ang="0">
                    <a:pos x="T4" y="T5"/>
                  </a:cxn>
                  <a:cxn ang="0">
                    <a:pos x="T6" y="T7"/>
                  </a:cxn>
                  <a:cxn ang="0">
                    <a:pos x="T8" y="T9"/>
                  </a:cxn>
                  <a:cxn ang="0">
                    <a:pos x="T10" y="T11"/>
                  </a:cxn>
                  <a:cxn ang="0">
                    <a:pos x="T12" y="T13"/>
                  </a:cxn>
                </a:cxnLst>
                <a:rect l="0" t="0" r="r" b="b"/>
                <a:pathLst>
                  <a:path w="154" h="142">
                    <a:moveTo>
                      <a:pt x="0" y="33"/>
                    </a:moveTo>
                    <a:cubicBezTo>
                      <a:pt x="41" y="0"/>
                      <a:pt x="41" y="0"/>
                      <a:pt x="41" y="0"/>
                    </a:cubicBezTo>
                    <a:cubicBezTo>
                      <a:pt x="147" y="103"/>
                      <a:pt x="147" y="103"/>
                      <a:pt x="147" y="103"/>
                    </a:cubicBezTo>
                    <a:cubicBezTo>
                      <a:pt x="151" y="100"/>
                      <a:pt x="151" y="100"/>
                      <a:pt x="151" y="100"/>
                    </a:cubicBezTo>
                    <a:cubicBezTo>
                      <a:pt x="154" y="103"/>
                      <a:pt x="154" y="103"/>
                      <a:pt x="154" y="103"/>
                    </a:cubicBezTo>
                    <a:cubicBezTo>
                      <a:pt x="109" y="142"/>
                      <a:pt x="117" y="136"/>
                      <a:pt x="109" y="142"/>
                    </a:cubicBezTo>
                    <a:lnTo>
                      <a:pt x="0" y="33"/>
                    </a:lnTo>
                    <a:close/>
                  </a:path>
                </a:pathLst>
              </a:custGeom>
              <a:gradFill flip="none" rotWithShape="1">
                <a:gsLst>
                  <a:gs pos="0">
                    <a:srgbClr val="58C4B8">
                      <a:lumMod val="75000"/>
                    </a:srgbClr>
                  </a:gs>
                  <a:gs pos="57000">
                    <a:srgbClr val="58C4B8"/>
                  </a:gs>
                  <a:gs pos="83000">
                    <a:srgbClr val="58C4B8"/>
                  </a:gs>
                  <a:gs pos="100000">
                    <a:srgbClr val="58C4B8"/>
                  </a:gs>
                </a:gsLst>
                <a:lin ang="81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8" name="Freeform: Shape 37"/>
              <p:cNvSpPr>
                <a:spLocks/>
              </p:cNvSpPr>
              <p:nvPr/>
            </p:nvSpPr>
            <p:spPr bwMode="auto">
              <a:xfrm>
                <a:off x="4910082" y="4349340"/>
                <a:ext cx="685244" cy="642814"/>
              </a:xfrm>
              <a:custGeom>
                <a:avLst/>
                <a:gdLst>
                  <a:gd name="T0" fmla="*/ 115 w 136"/>
                  <a:gd name="T1" fmla="*/ 0 h 128"/>
                  <a:gd name="T2" fmla="*/ 136 w 136"/>
                  <a:gd name="T3" fmla="*/ 22 h 128"/>
                  <a:gd name="T4" fmla="*/ 24 w 136"/>
                  <a:gd name="T5" fmla="*/ 110 h 128"/>
                  <a:gd name="T6" fmla="*/ 26 w 136"/>
                  <a:gd name="T7" fmla="*/ 114 h 128"/>
                  <a:gd name="T8" fmla="*/ 37 w 136"/>
                  <a:gd name="T9" fmla="*/ 127 h 128"/>
                  <a:gd name="T10" fmla="*/ 35 w 136"/>
                  <a:gd name="T11" fmla="*/ 128 h 128"/>
                  <a:gd name="T12" fmla="*/ 0 w 136"/>
                  <a:gd name="T13" fmla="*/ 88 h 128"/>
                  <a:gd name="T14" fmla="*/ 0 w 136"/>
                  <a:gd name="T15" fmla="*/ 88 h 128"/>
                  <a:gd name="T16" fmla="*/ 0 w 136"/>
                  <a:gd name="T17" fmla="*/ 88 h 128"/>
                  <a:gd name="T18" fmla="*/ 115 w 136"/>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28">
                    <a:moveTo>
                      <a:pt x="115" y="0"/>
                    </a:moveTo>
                    <a:cubicBezTo>
                      <a:pt x="136" y="22"/>
                      <a:pt x="136" y="22"/>
                      <a:pt x="136" y="22"/>
                    </a:cubicBezTo>
                    <a:cubicBezTo>
                      <a:pt x="72" y="73"/>
                      <a:pt x="113" y="40"/>
                      <a:pt x="24" y="110"/>
                    </a:cubicBezTo>
                    <a:cubicBezTo>
                      <a:pt x="26" y="114"/>
                      <a:pt x="26" y="114"/>
                      <a:pt x="26" y="114"/>
                    </a:cubicBezTo>
                    <a:cubicBezTo>
                      <a:pt x="37" y="127"/>
                      <a:pt x="37" y="127"/>
                      <a:pt x="37" y="127"/>
                    </a:cubicBezTo>
                    <a:cubicBezTo>
                      <a:pt x="35" y="128"/>
                      <a:pt x="35" y="128"/>
                      <a:pt x="35" y="128"/>
                    </a:cubicBezTo>
                    <a:cubicBezTo>
                      <a:pt x="0" y="88"/>
                      <a:pt x="0" y="88"/>
                      <a:pt x="0" y="88"/>
                    </a:cubicBezTo>
                    <a:cubicBezTo>
                      <a:pt x="0" y="88"/>
                      <a:pt x="0" y="88"/>
                      <a:pt x="0" y="88"/>
                    </a:cubicBezTo>
                    <a:cubicBezTo>
                      <a:pt x="0" y="88"/>
                      <a:pt x="0" y="88"/>
                      <a:pt x="0" y="88"/>
                    </a:cubicBezTo>
                    <a:cubicBezTo>
                      <a:pt x="20" y="72"/>
                      <a:pt x="82" y="25"/>
                      <a:pt x="115" y="0"/>
                    </a:cubicBezTo>
                    <a:close/>
                  </a:path>
                </a:pathLst>
              </a:custGeom>
              <a:gradFill flip="none" rotWithShape="1">
                <a:gsLst>
                  <a:gs pos="0">
                    <a:srgbClr val="047ABA">
                      <a:lumMod val="75000"/>
                    </a:srgbClr>
                  </a:gs>
                  <a:gs pos="57000">
                    <a:srgbClr val="047ABA"/>
                  </a:gs>
                  <a:gs pos="83000">
                    <a:srgbClr val="047ABA"/>
                  </a:gs>
                  <a:gs pos="100000">
                    <a:srgbClr val="047ABA"/>
                  </a:gs>
                </a:gsLst>
                <a:lin ang="162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99" name="Freeform: Shape 38"/>
              <p:cNvSpPr>
                <a:spLocks/>
              </p:cNvSpPr>
              <p:nvPr/>
            </p:nvSpPr>
            <p:spPr bwMode="auto">
              <a:xfrm>
                <a:off x="6178738" y="4364190"/>
                <a:ext cx="549468" cy="568562"/>
              </a:xfrm>
              <a:custGeom>
                <a:avLst/>
                <a:gdLst>
                  <a:gd name="T0" fmla="*/ 0 w 109"/>
                  <a:gd name="T1" fmla="*/ 5 h 113"/>
                  <a:gd name="T2" fmla="*/ 0 w 109"/>
                  <a:gd name="T3" fmla="*/ 0 h 113"/>
                  <a:gd name="T4" fmla="*/ 109 w 109"/>
                  <a:gd name="T5" fmla="*/ 109 h 113"/>
                  <a:gd name="T6" fmla="*/ 108 w 109"/>
                  <a:gd name="T7" fmla="*/ 113 h 113"/>
                  <a:gd name="T8" fmla="*/ 0 w 109"/>
                  <a:gd name="T9" fmla="*/ 5 h 113"/>
                </a:gdLst>
                <a:ahLst/>
                <a:cxnLst>
                  <a:cxn ang="0">
                    <a:pos x="T0" y="T1"/>
                  </a:cxn>
                  <a:cxn ang="0">
                    <a:pos x="T2" y="T3"/>
                  </a:cxn>
                  <a:cxn ang="0">
                    <a:pos x="T4" y="T5"/>
                  </a:cxn>
                  <a:cxn ang="0">
                    <a:pos x="T6" y="T7"/>
                  </a:cxn>
                  <a:cxn ang="0">
                    <a:pos x="T8" y="T9"/>
                  </a:cxn>
                </a:cxnLst>
                <a:rect l="0" t="0" r="r" b="b"/>
                <a:pathLst>
                  <a:path w="109" h="113">
                    <a:moveTo>
                      <a:pt x="0" y="5"/>
                    </a:moveTo>
                    <a:cubicBezTo>
                      <a:pt x="0" y="0"/>
                      <a:pt x="0" y="0"/>
                      <a:pt x="0" y="0"/>
                    </a:cubicBezTo>
                    <a:cubicBezTo>
                      <a:pt x="109" y="109"/>
                      <a:pt x="109" y="109"/>
                      <a:pt x="109" y="109"/>
                    </a:cubicBezTo>
                    <a:cubicBezTo>
                      <a:pt x="108" y="113"/>
                      <a:pt x="108" y="113"/>
                      <a:pt x="108" y="113"/>
                    </a:cubicBezTo>
                    <a:cubicBezTo>
                      <a:pt x="107" y="112"/>
                      <a:pt x="6" y="11"/>
                      <a:pt x="0" y="5"/>
                    </a:cubicBez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0" name="Freeform: Shape 39"/>
              <p:cNvSpPr>
                <a:spLocks/>
              </p:cNvSpPr>
              <p:nvPr/>
            </p:nvSpPr>
            <p:spPr bwMode="auto">
              <a:xfrm>
                <a:off x="5031007" y="4440564"/>
                <a:ext cx="831628" cy="672515"/>
              </a:xfrm>
              <a:custGeom>
                <a:avLst/>
                <a:gdLst>
                  <a:gd name="T0" fmla="*/ 0 w 165"/>
                  <a:gd name="T1" fmla="*/ 92 h 134"/>
                  <a:gd name="T2" fmla="*/ 37 w 165"/>
                  <a:gd name="T3" fmla="*/ 134 h 134"/>
                  <a:gd name="T4" fmla="*/ 39 w 165"/>
                  <a:gd name="T5" fmla="*/ 132 h 134"/>
                  <a:gd name="T6" fmla="*/ 27 w 165"/>
                  <a:gd name="T7" fmla="*/ 119 h 134"/>
                  <a:gd name="T8" fmla="*/ 26 w 165"/>
                  <a:gd name="T9" fmla="*/ 115 h 134"/>
                  <a:gd name="T10" fmla="*/ 140 w 165"/>
                  <a:gd name="T11" fmla="*/ 24 h 134"/>
                  <a:gd name="T12" fmla="*/ 118 w 165"/>
                  <a:gd name="T13" fmla="*/ 0 h 134"/>
                  <a:gd name="T14" fmla="*/ 0 w 165"/>
                  <a:gd name="T15" fmla="*/ 92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34">
                    <a:moveTo>
                      <a:pt x="0" y="92"/>
                    </a:moveTo>
                    <a:cubicBezTo>
                      <a:pt x="37" y="134"/>
                      <a:pt x="37" y="134"/>
                      <a:pt x="37" y="134"/>
                    </a:cubicBezTo>
                    <a:cubicBezTo>
                      <a:pt x="39" y="132"/>
                      <a:pt x="39" y="132"/>
                      <a:pt x="39" y="132"/>
                    </a:cubicBezTo>
                    <a:cubicBezTo>
                      <a:pt x="27" y="119"/>
                      <a:pt x="27" y="119"/>
                      <a:pt x="27" y="119"/>
                    </a:cubicBezTo>
                    <a:cubicBezTo>
                      <a:pt x="26" y="115"/>
                      <a:pt x="26" y="115"/>
                      <a:pt x="26" y="115"/>
                    </a:cubicBezTo>
                    <a:cubicBezTo>
                      <a:pt x="165" y="4"/>
                      <a:pt x="27" y="114"/>
                      <a:pt x="140" y="24"/>
                    </a:cubicBezTo>
                    <a:cubicBezTo>
                      <a:pt x="118" y="0"/>
                      <a:pt x="118" y="0"/>
                      <a:pt x="118" y="0"/>
                    </a:cubicBezTo>
                    <a:cubicBezTo>
                      <a:pt x="84" y="26"/>
                      <a:pt x="30" y="68"/>
                      <a:pt x="0" y="92"/>
                    </a:cubicBezTo>
                    <a:close/>
                  </a:path>
                </a:pathLst>
              </a:custGeom>
              <a:gradFill flip="none" rotWithShape="1">
                <a:gsLst>
                  <a:gs pos="0">
                    <a:srgbClr val="047ABA">
                      <a:lumMod val="75000"/>
                    </a:srgbClr>
                  </a:gs>
                  <a:gs pos="57000">
                    <a:srgbClr val="047ABA"/>
                  </a:gs>
                  <a:gs pos="83000">
                    <a:srgbClr val="047ABA"/>
                  </a:gs>
                  <a:gs pos="100000">
                    <a:srgbClr val="047ABA"/>
                  </a:gs>
                </a:gsLst>
                <a:lin ang="162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1" name="Freeform: Shape 40"/>
              <p:cNvSpPr>
                <a:spLocks/>
              </p:cNvSpPr>
              <p:nvPr/>
            </p:nvSpPr>
            <p:spPr bwMode="auto">
              <a:xfrm>
                <a:off x="7116440" y="4272966"/>
                <a:ext cx="231243" cy="222757"/>
              </a:xfrm>
              <a:custGeom>
                <a:avLst/>
                <a:gdLst>
                  <a:gd name="T0" fmla="*/ 2 w 46"/>
                  <a:gd name="T1" fmla="*/ 39 h 44"/>
                  <a:gd name="T2" fmla="*/ 46 w 46"/>
                  <a:gd name="T3" fmla="*/ 0 h 44"/>
                  <a:gd name="T4" fmla="*/ 44 w 46"/>
                  <a:gd name="T5" fmla="*/ 6 h 44"/>
                  <a:gd name="T6" fmla="*/ 0 w 46"/>
                  <a:gd name="T7" fmla="*/ 44 h 44"/>
                  <a:gd name="T8" fmla="*/ 2 w 46"/>
                  <a:gd name="T9" fmla="*/ 39 h 44"/>
                </a:gdLst>
                <a:ahLst/>
                <a:cxnLst>
                  <a:cxn ang="0">
                    <a:pos x="T0" y="T1"/>
                  </a:cxn>
                  <a:cxn ang="0">
                    <a:pos x="T2" y="T3"/>
                  </a:cxn>
                  <a:cxn ang="0">
                    <a:pos x="T4" y="T5"/>
                  </a:cxn>
                  <a:cxn ang="0">
                    <a:pos x="T6" y="T7"/>
                  </a:cxn>
                  <a:cxn ang="0">
                    <a:pos x="T8" y="T9"/>
                  </a:cxn>
                </a:cxnLst>
                <a:rect l="0" t="0" r="r" b="b"/>
                <a:pathLst>
                  <a:path w="46" h="44">
                    <a:moveTo>
                      <a:pt x="2" y="39"/>
                    </a:moveTo>
                    <a:cubicBezTo>
                      <a:pt x="4" y="37"/>
                      <a:pt x="8" y="33"/>
                      <a:pt x="46" y="0"/>
                    </a:cubicBezTo>
                    <a:cubicBezTo>
                      <a:pt x="44" y="6"/>
                      <a:pt x="44" y="6"/>
                      <a:pt x="44" y="6"/>
                    </a:cubicBezTo>
                    <a:cubicBezTo>
                      <a:pt x="44" y="7"/>
                      <a:pt x="1" y="44"/>
                      <a:pt x="0" y="44"/>
                    </a:cubicBezTo>
                    <a:lnTo>
                      <a:pt x="2" y="39"/>
                    </a:lnTo>
                    <a:close/>
                  </a:path>
                </a:pathLst>
              </a:custGeom>
              <a:solidFill>
                <a:srgbClr val="58C4B8">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2" name="Freeform: Shape 41"/>
              <p:cNvSpPr>
                <a:spLocks/>
              </p:cNvSpPr>
              <p:nvPr/>
            </p:nvSpPr>
            <p:spPr bwMode="auto">
              <a:xfrm>
                <a:off x="5162540" y="4540274"/>
                <a:ext cx="729796" cy="700094"/>
              </a:xfrm>
              <a:custGeom>
                <a:avLst/>
                <a:gdLst>
                  <a:gd name="T0" fmla="*/ 120 w 145"/>
                  <a:gd name="T1" fmla="*/ 0 h 139"/>
                  <a:gd name="T2" fmla="*/ 144 w 145"/>
                  <a:gd name="T3" fmla="*/ 25 h 139"/>
                  <a:gd name="T4" fmla="*/ 144 w 145"/>
                  <a:gd name="T5" fmla="*/ 25 h 139"/>
                  <a:gd name="T6" fmla="*/ 27 w 145"/>
                  <a:gd name="T7" fmla="*/ 120 h 139"/>
                  <a:gd name="T8" fmla="*/ 28 w 145"/>
                  <a:gd name="T9" fmla="*/ 124 h 139"/>
                  <a:gd name="T10" fmla="*/ 40 w 145"/>
                  <a:gd name="T11" fmla="*/ 137 h 139"/>
                  <a:gd name="T12" fmla="*/ 38 w 145"/>
                  <a:gd name="T13" fmla="*/ 139 h 139"/>
                  <a:gd name="T14" fmla="*/ 0 w 145"/>
                  <a:gd name="T15" fmla="*/ 95 h 139"/>
                  <a:gd name="T16" fmla="*/ 120 w 145"/>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39">
                    <a:moveTo>
                      <a:pt x="120" y="0"/>
                    </a:moveTo>
                    <a:cubicBezTo>
                      <a:pt x="144" y="25"/>
                      <a:pt x="144" y="25"/>
                      <a:pt x="144" y="25"/>
                    </a:cubicBezTo>
                    <a:cubicBezTo>
                      <a:pt x="144" y="25"/>
                      <a:pt x="144" y="25"/>
                      <a:pt x="144" y="25"/>
                    </a:cubicBezTo>
                    <a:cubicBezTo>
                      <a:pt x="55" y="97"/>
                      <a:pt x="145" y="24"/>
                      <a:pt x="27" y="120"/>
                    </a:cubicBezTo>
                    <a:cubicBezTo>
                      <a:pt x="28" y="124"/>
                      <a:pt x="28" y="124"/>
                      <a:pt x="28" y="124"/>
                    </a:cubicBezTo>
                    <a:cubicBezTo>
                      <a:pt x="40" y="137"/>
                      <a:pt x="40" y="137"/>
                      <a:pt x="40" y="137"/>
                    </a:cubicBezTo>
                    <a:cubicBezTo>
                      <a:pt x="38" y="139"/>
                      <a:pt x="38" y="139"/>
                      <a:pt x="38" y="139"/>
                    </a:cubicBezTo>
                    <a:cubicBezTo>
                      <a:pt x="0" y="95"/>
                      <a:pt x="0" y="95"/>
                      <a:pt x="0" y="95"/>
                    </a:cubicBezTo>
                    <a:cubicBezTo>
                      <a:pt x="22" y="77"/>
                      <a:pt x="99" y="16"/>
                      <a:pt x="120" y="0"/>
                    </a:cubicBezTo>
                    <a:close/>
                  </a:path>
                </a:pathLst>
              </a:custGeom>
              <a:gradFill flip="none" rotWithShape="1">
                <a:gsLst>
                  <a:gs pos="0">
                    <a:srgbClr val="047ABA">
                      <a:lumMod val="75000"/>
                    </a:srgbClr>
                  </a:gs>
                  <a:gs pos="57000">
                    <a:srgbClr val="047ABA"/>
                  </a:gs>
                  <a:gs pos="83000">
                    <a:srgbClr val="047ABA"/>
                  </a:gs>
                  <a:gs pos="100000">
                    <a:srgbClr val="047ABA"/>
                  </a:gs>
                </a:gsLst>
                <a:lin ang="162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3" name="Freeform: Shape 42"/>
              <p:cNvSpPr>
                <a:spLocks/>
              </p:cNvSpPr>
              <p:nvPr/>
            </p:nvSpPr>
            <p:spPr bwMode="auto">
              <a:xfrm>
                <a:off x="5298316" y="4408742"/>
                <a:ext cx="1506264" cy="1323815"/>
              </a:xfrm>
              <a:custGeom>
                <a:avLst/>
                <a:gdLst>
                  <a:gd name="T0" fmla="*/ 180 w 299"/>
                  <a:gd name="T1" fmla="*/ 1 h 263"/>
                  <a:gd name="T2" fmla="*/ 283 w 299"/>
                  <a:gd name="T3" fmla="*/ 104 h 263"/>
                  <a:gd name="T4" fmla="*/ 283 w 299"/>
                  <a:gd name="T5" fmla="*/ 105 h 263"/>
                  <a:gd name="T6" fmla="*/ 297 w 299"/>
                  <a:gd name="T7" fmla="*/ 93 h 263"/>
                  <a:gd name="T8" fmla="*/ 299 w 299"/>
                  <a:gd name="T9" fmla="*/ 96 h 263"/>
                  <a:gd name="T10" fmla="*/ 299 w 299"/>
                  <a:gd name="T11" fmla="*/ 96 h 263"/>
                  <a:gd name="T12" fmla="*/ 108 w 299"/>
                  <a:gd name="T13" fmla="*/ 263 h 263"/>
                  <a:gd name="T14" fmla="*/ 0 w 299"/>
                  <a:gd name="T15" fmla="*/ 146 h 263"/>
                  <a:gd name="T16" fmla="*/ 180 w 299"/>
                  <a:gd name="T17" fmla="*/ 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63">
                    <a:moveTo>
                      <a:pt x="180" y="1"/>
                    </a:moveTo>
                    <a:cubicBezTo>
                      <a:pt x="282" y="103"/>
                      <a:pt x="283" y="104"/>
                      <a:pt x="283" y="104"/>
                    </a:cubicBezTo>
                    <a:cubicBezTo>
                      <a:pt x="283" y="105"/>
                      <a:pt x="283" y="105"/>
                      <a:pt x="283" y="105"/>
                    </a:cubicBezTo>
                    <a:cubicBezTo>
                      <a:pt x="285" y="104"/>
                      <a:pt x="295" y="94"/>
                      <a:pt x="297" y="93"/>
                    </a:cubicBezTo>
                    <a:cubicBezTo>
                      <a:pt x="299" y="96"/>
                      <a:pt x="299" y="96"/>
                      <a:pt x="299" y="96"/>
                    </a:cubicBezTo>
                    <a:cubicBezTo>
                      <a:pt x="299" y="96"/>
                      <a:pt x="299" y="96"/>
                      <a:pt x="299" y="96"/>
                    </a:cubicBezTo>
                    <a:cubicBezTo>
                      <a:pt x="277" y="116"/>
                      <a:pt x="116" y="256"/>
                      <a:pt x="108" y="263"/>
                    </a:cubicBezTo>
                    <a:cubicBezTo>
                      <a:pt x="0" y="146"/>
                      <a:pt x="0" y="146"/>
                      <a:pt x="0" y="146"/>
                    </a:cubicBezTo>
                    <a:cubicBezTo>
                      <a:pt x="93" y="70"/>
                      <a:pt x="180" y="0"/>
                      <a:pt x="180" y="1"/>
                    </a:cubicBezTo>
                    <a:close/>
                  </a:path>
                </a:pathLst>
              </a:custGeom>
              <a:gradFill flip="none" rotWithShape="1">
                <a:gsLst>
                  <a:gs pos="0">
                    <a:srgbClr val="047ABA">
                      <a:lumMod val="75000"/>
                    </a:srgbClr>
                  </a:gs>
                  <a:gs pos="57000">
                    <a:srgbClr val="047ABA"/>
                  </a:gs>
                  <a:gs pos="83000">
                    <a:srgbClr val="047ABA"/>
                  </a:gs>
                  <a:gs pos="100000">
                    <a:srgbClr val="047ABA"/>
                  </a:gs>
                </a:gsLst>
                <a:lin ang="16200000" scaled="1"/>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4" name="Freeform: Shape 43"/>
              <p:cNvSpPr>
                <a:spLocks/>
              </p:cNvSpPr>
              <p:nvPr/>
            </p:nvSpPr>
            <p:spPr bwMode="auto">
              <a:xfrm>
                <a:off x="4910082" y="4792733"/>
                <a:ext cx="182449" cy="220636"/>
              </a:xfrm>
              <a:custGeom>
                <a:avLst/>
                <a:gdLst>
                  <a:gd name="T0" fmla="*/ 2 w 36"/>
                  <a:gd name="T1" fmla="*/ 4 h 44"/>
                  <a:gd name="T2" fmla="*/ 0 w 36"/>
                  <a:gd name="T3" fmla="*/ 0 h 44"/>
                  <a:gd name="T4" fmla="*/ 35 w 36"/>
                  <a:gd name="T5" fmla="*/ 40 h 44"/>
                  <a:gd name="T6" fmla="*/ 36 w 36"/>
                  <a:gd name="T7" fmla="*/ 44 h 44"/>
                  <a:gd name="T8" fmla="*/ 2 w 36"/>
                  <a:gd name="T9" fmla="*/ 4 h 44"/>
                </a:gdLst>
                <a:ahLst/>
                <a:cxnLst>
                  <a:cxn ang="0">
                    <a:pos x="T0" y="T1"/>
                  </a:cxn>
                  <a:cxn ang="0">
                    <a:pos x="T2" y="T3"/>
                  </a:cxn>
                  <a:cxn ang="0">
                    <a:pos x="T4" y="T5"/>
                  </a:cxn>
                  <a:cxn ang="0">
                    <a:pos x="T6" y="T7"/>
                  </a:cxn>
                  <a:cxn ang="0">
                    <a:pos x="T8" y="T9"/>
                  </a:cxn>
                </a:cxnLst>
                <a:rect l="0" t="0" r="r" b="b"/>
                <a:pathLst>
                  <a:path w="36" h="44">
                    <a:moveTo>
                      <a:pt x="2" y="4"/>
                    </a:moveTo>
                    <a:cubicBezTo>
                      <a:pt x="0" y="0"/>
                      <a:pt x="0" y="0"/>
                      <a:pt x="0" y="0"/>
                    </a:cubicBezTo>
                    <a:cubicBezTo>
                      <a:pt x="35" y="40"/>
                      <a:pt x="35" y="40"/>
                      <a:pt x="35" y="40"/>
                    </a:cubicBezTo>
                    <a:cubicBezTo>
                      <a:pt x="36" y="44"/>
                      <a:pt x="36" y="44"/>
                      <a:pt x="36" y="44"/>
                    </a:cubicBezTo>
                    <a:cubicBezTo>
                      <a:pt x="20" y="25"/>
                      <a:pt x="14" y="18"/>
                      <a:pt x="2" y="4"/>
                    </a:cubicBez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5" name="Freeform: Shape 44"/>
              <p:cNvSpPr>
                <a:spLocks/>
              </p:cNvSpPr>
              <p:nvPr/>
            </p:nvSpPr>
            <p:spPr bwMode="auto">
              <a:xfrm>
                <a:off x="5031007" y="4903051"/>
                <a:ext cx="190935" cy="231243"/>
              </a:xfrm>
              <a:custGeom>
                <a:avLst/>
                <a:gdLst>
                  <a:gd name="T0" fmla="*/ 2 w 38"/>
                  <a:gd name="T1" fmla="*/ 4 h 46"/>
                  <a:gd name="T2" fmla="*/ 0 w 38"/>
                  <a:gd name="T3" fmla="*/ 0 h 46"/>
                  <a:gd name="T4" fmla="*/ 37 w 38"/>
                  <a:gd name="T5" fmla="*/ 42 h 46"/>
                  <a:gd name="T6" fmla="*/ 38 w 38"/>
                  <a:gd name="T7" fmla="*/ 46 h 46"/>
                  <a:gd name="T8" fmla="*/ 2 w 38"/>
                  <a:gd name="T9" fmla="*/ 4 h 46"/>
                </a:gdLst>
                <a:ahLst/>
                <a:cxnLst>
                  <a:cxn ang="0">
                    <a:pos x="T0" y="T1"/>
                  </a:cxn>
                  <a:cxn ang="0">
                    <a:pos x="T2" y="T3"/>
                  </a:cxn>
                  <a:cxn ang="0">
                    <a:pos x="T4" y="T5"/>
                  </a:cxn>
                  <a:cxn ang="0">
                    <a:pos x="T6" y="T7"/>
                  </a:cxn>
                  <a:cxn ang="0">
                    <a:pos x="T8" y="T9"/>
                  </a:cxn>
                </a:cxnLst>
                <a:rect l="0" t="0" r="r" b="b"/>
                <a:pathLst>
                  <a:path w="38" h="46">
                    <a:moveTo>
                      <a:pt x="2" y="4"/>
                    </a:moveTo>
                    <a:cubicBezTo>
                      <a:pt x="0" y="0"/>
                      <a:pt x="0" y="0"/>
                      <a:pt x="0" y="0"/>
                    </a:cubicBezTo>
                    <a:cubicBezTo>
                      <a:pt x="37" y="42"/>
                      <a:pt x="37" y="42"/>
                      <a:pt x="37" y="42"/>
                    </a:cubicBezTo>
                    <a:cubicBezTo>
                      <a:pt x="38" y="46"/>
                      <a:pt x="38" y="46"/>
                      <a:pt x="38" y="46"/>
                    </a:cubicBezTo>
                    <a:cubicBezTo>
                      <a:pt x="9" y="12"/>
                      <a:pt x="21" y="27"/>
                      <a:pt x="2" y="4"/>
                    </a:cubicBez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6" name="Freeform: Shape 45"/>
              <p:cNvSpPr>
                <a:spLocks/>
              </p:cNvSpPr>
              <p:nvPr/>
            </p:nvSpPr>
            <p:spPr bwMode="auto">
              <a:xfrm>
                <a:off x="4316062" y="4132947"/>
                <a:ext cx="670394" cy="784954"/>
              </a:xfrm>
              <a:custGeom>
                <a:avLst/>
                <a:gdLst>
                  <a:gd name="T0" fmla="*/ 311 w 316"/>
                  <a:gd name="T1" fmla="*/ 363 h 370"/>
                  <a:gd name="T2" fmla="*/ 0 w 316"/>
                  <a:gd name="T3" fmla="*/ 0 h 370"/>
                  <a:gd name="T4" fmla="*/ 5 w 316"/>
                  <a:gd name="T5" fmla="*/ 12 h 370"/>
                  <a:gd name="T6" fmla="*/ 316 w 316"/>
                  <a:gd name="T7" fmla="*/ 370 h 370"/>
                  <a:gd name="T8" fmla="*/ 311 w 316"/>
                  <a:gd name="T9" fmla="*/ 363 h 370"/>
                </a:gdLst>
                <a:ahLst/>
                <a:cxnLst>
                  <a:cxn ang="0">
                    <a:pos x="T0" y="T1"/>
                  </a:cxn>
                  <a:cxn ang="0">
                    <a:pos x="T2" y="T3"/>
                  </a:cxn>
                  <a:cxn ang="0">
                    <a:pos x="T4" y="T5"/>
                  </a:cxn>
                  <a:cxn ang="0">
                    <a:pos x="T6" y="T7"/>
                  </a:cxn>
                  <a:cxn ang="0">
                    <a:pos x="T8" y="T9"/>
                  </a:cxn>
                </a:cxnLst>
                <a:rect l="0" t="0" r="r" b="b"/>
                <a:pathLst>
                  <a:path w="316" h="370">
                    <a:moveTo>
                      <a:pt x="311" y="363"/>
                    </a:moveTo>
                    <a:lnTo>
                      <a:pt x="0" y="0"/>
                    </a:lnTo>
                    <a:lnTo>
                      <a:pt x="5" y="12"/>
                    </a:lnTo>
                    <a:lnTo>
                      <a:pt x="316" y="370"/>
                    </a:lnTo>
                    <a:lnTo>
                      <a:pt x="311" y="363"/>
                    </a:lnTo>
                    <a:close/>
                  </a:path>
                </a:pathLst>
              </a:custGeom>
              <a:solidFill>
                <a:srgbClr val="25B0D2">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7" name="Freeform: Shape 46"/>
              <p:cNvSpPr>
                <a:spLocks/>
              </p:cNvSpPr>
              <p:nvPr/>
            </p:nvSpPr>
            <p:spPr bwMode="auto">
              <a:xfrm>
                <a:off x="4975848" y="4892443"/>
                <a:ext cx="25458" cy="29701"/>
              </a:xfrm>
              <a:custGeom>
                <a:avLst/>
                <a:gdLst>
                  <a:gd name="T0" fmla="*/ 7 w 12"/>
                  <a:gd name="T1" fmla="*/ 0 h 14"/>
                  <a:gd name="T2" fmla="*/ 0 w 12"/>
                  <a:gd name="T3" fmla="*/ 5 h 14"/>
                  <a:gd name="T4" fmla="*/ 5 w 12"/>
                  <a:gd name="T5" fmla="*/ 12 h 14"/>
                  <a:gd name="T6" fmla="*/ 5 w 12"/>
                  <a:gd name="T7" fmla="*/ 14 h 14"/>
                  <a:gd name="T8" fmla="*/ 12 w 12"/>
                  <a:gd name="T9" fmla="*/ 7 h 14"/>
                  <a:gd name="T10" fmla="*/ 7 w 12"/>
                  <a:gd name="T11" fmla="*/ 0 h 14"/>
                </a:gdLst>
                <a:ahLst/>
                <a:cxnLst>
                  <a:cxn ang="0">
                    <a:pos x="T0" y="T1"/>
                  </a:cxn>
                  <a:cxn ang="0">
                    <a:pos x="T2" y="T3"/>
                  </a:cxn>
                  <a:cxn ang="0">
                    <a:pos x="T4" y="T5"/>
                  </a:cxn>
                  <a:cxn ang="0">
                    <a:pos x="T6" y="T7"/>
                  </a:cxn>
                  <a:cxn ang="0">
                    <a:pos x="T8" y="T9"/>
                  </a:cxn>
                  <a:cxn ang="0">
                    <a:pos x="T10" y="T11"/>
                  </a:cxn>
                </a:cxnLst>
                <a:rect l="0" t="0" r="r" b="b"/>
                <a:pathLst>
                  <a:path w="12" h="14">
                    <a:moveTo>
                      <a:pt x="7" y="0"/>
                    </a:moveTo>
                    <a:lnTo>
                      <a:pt x="0" y="5"/>
                    </a:lnTo>
                    <a:lnTo>
                      <a:pt x="5" y="12"/>
                    </a:lnTo>
                    <a:lnTo>
                      <a:pt x="5" y="14"/>
                    </a:lnTo>
                    <a:lnTo>
                      <a:pt x="12" y="7"/>
                    </a:lnTo>
                    <a:lnTo>
                      <a:pt x="7" y="0"/>
                    </a:lnTo>
                    <a:close/>
                  </a:path>
                </a:pathLst>
              </a:custGeom>
              <a:solidFill>
                <a:srgbClr val="25B0D2">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8" name="Freeform: Shape 47"/>
              <p:cNvSpPr>
                <a:spLocks/>
              </p:cNvSpPr>
              <p:nvPr/>
            </p:nvSpPr>
            <p:spPr bwMode="auto">
              <a:xfrm>
                <a:off x="5086166" y="4987911"/>
                <a:ext cx="25458" cy="25458"/>
              </a:xfrm>
              <a:custGeom>
                <a:avLst/>
                <a:gdLst>
                  <a:gd name="T0" fmla="*/ 2 w 5"/>
                  <a:gd name="T1" fmla="*/ 0 h 5"/>
                  <a:gd name="T2" fmla="*/ 5 w 5"/>
                  <a:gd name="T3" fmla="*/ 3 h 5"/>
                  <a:gd name="T4" fmla="*/ 1 w 5"/>
                  <a:gd name="T5" fmla="*/ 5 h 5"/>
                  <a:gd name="T6" fmla="*/ 0 w 5"/>
                  <a:gd name="T7" fmla="*/ 1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2" y="1"/>
                      <a:pt x="4" y="3"/>
                      <a:pt x="5" y="3"/>
                    </a:cubicBezTo>
                    <a:cubicBezTo>
                      <a:pt x="1" y="5"/>
                      <a:pt x="1" y="5"/>
                      <a:pt x="1" y="5"/>
                    </a:cubicBezTo>
                    <a:cubicBezTo>
                      <a:pt x="0" y="1"/>
                      <a:pt x="0" y="1"/>
                      <a:pt x="0" y="1"/>
                    </a:cubicBezTo>
                    <a:lnTo>
                      <a:pt x="2" y="0"/>
                    </a:ln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09" name="Freeform: Shape 48"/>
              <p:cNvSpPr>
                <a:spLocks/>
              </p:cNvSpPr>
              <p:nvPr/>
            </p:nvSpPr>
            <p:spPr bwMode="auto">
              <a:xfrm>
                <a:off x="5162540" y="5017612"/>
                <a:ext cx="197299" cy="241851"/>
              </a:xfrm>
              <a:custGeom>
                <a:avLst/>
                <a:gdLst>
                  <a:gd name="T0" fmla="*/ 1 w 39"/>
                  <a:gd name="T1" fmla="*/ 4 h 48"/>
                  <a:gd name="T2" fmla="*/ 39 w 39"/>
                  <a:gd name="T3" fmla="*/ 48 h 48"/>
                  <a:gd name="T4" fmla="*/ 38 w 39"/>
                  <a:gd name="T5" fmla="*/ 44 h 48"/>
                  <a:gd name="T6" fmla="*/ 0 w 39"/>
                  <a:gd name="T7" fmla="*/ 0 h 48"/>
                  <a:gd name="T8" fmla="*/ 1 w 39"/>
                  <a:gd name="T9" fmla="*/ 4 h 48"/>
                </a:gdLst>
                <a:ahLst/>
                <a:cxnLst>
                  <a:cxn ang="0">
                    <a:pos x="T0" y="T1"/>
                  </a:cxn>
                  <a:cxn ang="0">
                    <a:pos x="T2" y="T3"/>
                  </a:cxn>
                  <a:cxn ang="0">
                    <a:pos x="T4" y="T5"/>
                  </a:cxn>
                  <a:cxn ang="0">
                    <a:pos x="T6" y="T7"/>
                  </a:cxn>
                  <a:cxn ang="0">
                    <a:pos x="T8" y="T9"/>
                  </a:cxn>
                </a:cxnLst>
                <a:rect l="0" t="0" r="r" b="b"/>
                <a:pathLst>
                  <a:path w="39" h="48">
                    <a:moveTo>
                      <a:pt x="1" y="4"/>
                    </a:moveTo>
                    <a:cubicBezTo>
                      <a:pt x="5" y="9"/>
                      <a:pt x="35" y="43"/>
                      <a:pt x="39" y="48"/>
                    </a:cubicBezTo>
                    <a:cubicBezTo>
                      <a:pt x="38" y="44"/>
                      <a:pt x="38" y="44"/>
                      <a:pt x="38" y="44"/>
                    </a:cubicBezTo>
                    <a:cubicBezTo>
                      <a:pt x="0" y="0"/>
                      <a:pt x="0" y="0"/>
                      <a:pt x="0" y="0"/>
                    </a:cubicBezTo>
                    <a:lnTo>
                      <a:pt x="1" y="4"/>
                    </a:ln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10" name="Freeform: Shape 49"/>
              <p:cNvSpPr>
                <a:spLocks/>
              </p:cNvSpPr>
              <p:nvPr/>
            </p:nvSpPr>
            <p:spPr bwMode="auto">
              <a:xfrm>
                <a:off x="5217699" y="5104593"/>
                <a:ext cx="21215" cy="29701"/>
              </a:xfrm>
              <a:custGeom>
                <a:avLst/>
                <a:gdLst>
                  <a:gd name="T0" fmla="*/ 5 w 10"/>
                  <a:gd name="T1" fmla="*/ 0 h 14"/>
                  <a:gd name="T2" fmla="*/ 0 w 10"/>
                  <a:gd name="T3" fmla="*/ 4 h 14"/>
                  <a:gd name="T4" fmla="*/ 2 w 10"/>
                  <a:gd name="T5" fmla="*/ 14 h 14"/>
                  <a:gd name="T6" fmla="*/ 10 w 10"/>
                  <a:gd name="T7" fmla="*/ 7 h 14"/>
                  <a:gd name="T8" fmla="*/ 5 w 10"/>
                  <a:gd name="T9" fmla="*/ 0 h 14"/>
                </a:gdLst>
                <a:ahLst/>
                <a:cxnLst>
                  <a:cxn ang="0">
                    <a:pos x="T0" y="T1"/>
                  </a:cxn>
                  <a:cxn ang="0">
                    <a:pos x="T2" y="T3"/>
                  </a:cxn>
                  <a:cxn ang="0">
                    <a:pos x="T4" y="T5"/>
                  </a:cxn>
                  <a:cxn ang="0">
                    <a:pos x="T6" y="T7"/>
                  </a:cxn>
                  <a:cxn ang="0">
                    <a:pos x="T8" y="T9"/>
                  </a:cxn>
                </a:cxnLst>
                <a:rect l="0" t="0" r="r" b="b"/>
                <a:pathLst>
                  <a:path w="10" h="14">
                    <a:moveTo>
                      <a:pt x="5" y="0"/>
                    </a:moveTo>
                    <a:lnTo>
                      <a:pt x="0" y="4"/>
                    </a:lnTo>
                    <a:lnTo>
                      <a:pt x="2" y="14"/>
                    </a:lnTo>
                    <a:lnTo>
                      <a:pt x="10" y="7"/>
                    </a:lnTo>
                    <a:lnTo>
                      <a:pt x="5" y="0"/>
                    </a:ln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11" name="Freeform: Shape 50"/>
              <p:cNvSpPr>
                <a:spLocks/>
              </p:cNvSpPr>
              <p:nvPr/>
            </p:nvSpPr>
            <p:spPr bwMode="auto">
              <a:xfrm>
                <a:off x="5298316" y="5144901"/>
                <a:ext cx="543104" cy="602506"/>
              </a:xfrm>
              <a:custGeom>
                <a:avLst/>
                <a:gdLst>
                  <a:gd name="T0" fmla="*/ 2 w 256"/>
                  <a:gd name="T1" fmla="*/ 9 h 284"/>
                  <a:gd name="T2" fmla="*/ 0 w 256"/>
                  <a:gd name="T3" fmla="*/ 0 h 284"/>
                  <a:gd name="T4" fmla="*/ 256 w 256"/>
                  <a:gd name="T5" fmla="*/ 277 h 284"/>
                  <a:gd name="T6" fmla="*/ 256 w 256"/>
                  <a:gd name="T7" fmla="*/ 284 h 284"/>
                  <a:gd name="T8" fmla="*/ 2 w 256"/>
                  <a:gd name="T9" fmla="*/ 9 h 284"/>
                </a:gdLst>
                <a:ahLst/>
                <a:cxnLst>
                  <a:cxn ang="0">
                    <a:pos x="T0" y="T1"/>
                  </a:cxn>
                  <a:cxn ang="0">
                    <a:pos x="T2" y="T3"/>
                  </a:cxn>
                  <a:cxn ang="0">
                    <a:pos x="T4" y="T5"/>
                  </a:cxn>
                  <a:cxn ang="0">
                    <a:pos x="T6" y="T7"/>
                  </a:cxn>
                  <a:cxn ang="0">
                    <a:pos x="T8" y="T9"/>
                  </a:cxn>
                </a:cxnLst>
                <a:rect l="0" t="0" r="r" b="b"/>
                <a:pathLst>
                  <a:path w="256" h="284">
                    <a:moveTo>
                      <a:pt x="2" y="9"/>
                    </a:moveTo>
                    <a:lnTo>
                      <a:pt x="0" y="0"/>
                    </a:lnTo>
                    <a:lnTo>
                      <a:pt x="256" y="277"/>
                    </a:lnTo>
                    <a:lnTo>
                      <a:pt x="256" y="284"/>
                    </a:lnTo>
                    <a:lnTo>
                      <a:pt x="2" y="9"/>
                    </a:ln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12" name="Freeform: Shape 51"/>
              <p:cNvSpPr>
                <a:spLocks/>
              </p:cNvSpPr>
              <p:nvPr/>
            </p:nvSpPr>
            <p:spPr bwMode="auto">
              <a:xfrm>
                <a:off x="5353475" y="5229761"/>
                <a:ext cx="25458" cy="29701"/>
              </a:xfrm>
              <a:custGeom>
                <a:avLst/>
                <a:gdLst>
                  <a:gd name="T0" fmla="*/ 5 w 12"/>
                  <a:gd name="T1" fmla="*/ 0 h 14"/>
                  <a:gd name="T2" fmla="*/ 0 w 12"/>
                  <a:gd name="T3" fmla="*/ 5 h 14"/>
                  <a:gd name="T4" fmla="*/ 3 w 12"/>
                  <a:gd name="T5" fmla="*/ 14 h 14"/>
                  <a:gd name="T6" fmla="*/ 12 w 12"/>
                  <a:gd name="T7" fmla="*/ 7 h 14"/>
                  <a:gd name="T8" fmla="*/ 5 w 12"/>
                  <a:gd name="T9" fmla="*/ 0 h 14"/>
                </a:gdLst>
                <a:ahLst/>
                <a:cxnLst>
                  <a:cxn ang="0">
                    <a:pos x="T0" y="T1"/>
                  </a:cxn>
                  <a:cxn ang="0">
                    <a:pos x="T2" y="T3"/>
                  </a:cxn>
                  <a:cxn ang="0">
                    <a:pos x="T4" y="T5"/>
                  </a:cxn>
                  <a:cxn ang="0">
                    <a:pos x="T6" y="T7"/>
                  </a:cxn>
                  <a:cxn ang="0">
                    <a:pos x="T8" y="T9"/>
                  </a:cxn>
                </a:cxnLst>
                <a:rect l="0" t="0" r="r" b="b"/>
                <a:pathLst>
                  <a:path w="12" h="14">
                    <a:moveTo>
                      <a:pt x="5" y="0"/>
                    </a:moveTo>
                    <a:lnTo>
                      <a:pt x="0" y="5"/>
                    </a:lnTo>
                    <a:lnTo>
                      <a:pt x="3" y="14"/>
                    </a:lnTo>
                    <a:lnTo>
                      <a:pt x="12" y="7"/>
                    </a:lnTo>
                    <a:lnTo>
                      <a:pt x="5" y="0"/>
                    </a:ln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sp>
            <p:nvSpPr>
              <p:cNvPr id="113" name="Freeform: Shape 52"/>
              <p:cNvSpPr>
                <a:spLocks/>
              </p:cNvSpPr>
              <p:nvPr/>
            </p:nvSpPr>
            <p:spPr bwMode="auto">
              <a:xfrm>
                <a:off x="5841420" y="4892443"/>
                <a:ext cx="963160" cy="854964"/>
              </a:xfrm>
              <a:custGeom>
                <a:avLst/>
                <a:gdLst>
                  <a:gd name="T0" fmla="*/ 0 w 191"/>
                  <a:gd name="T1" fmla="*/ 167 h 170"/>
                  <a:gd name="T2" fmla="*/ 191 w 191"/>
                  <a:gd name="T3" fmla="*/ 0 h 170"/>
                  <a:gd name="T4" fmla="*/ 190 w 191"/>
                  <a:gd name="T5" fmla="*/ 4 h 170"/>
                  <a:gd name="T6" fmla="*/ 0 w 191"/>
                  <a:gd name="T7" fmla="*/ 170 h 170"/>
                  <a:gd name="T8" fmla="*/ 0 w 191"/>
                  <a:gd name="T9" fmla="*/ 167 h 170"/>
                </a:gdLst>
                <a:ahLst/>
                <a:cxnLst>
                  <a:cxn ang="0">
                    <a:pos x="T0" y="T1"/>
                  </a:cxn>
                  <a:cxn ang="0">
                    <a:pos x="T2" y="T3"/>
                  </a:cxn>
                  <a:cxn ang="0">
                    <a:pos x="T4" y="T5"/>
                  </a:cxn>
                  <a:cxn ang="0">
                    <a:pos x="T6" y="T7"/>
                  </a:cxn>
                  <a:cxn ang="0">
                    <a:pos x="T8" y="T9"/>
                  </a:cxn>
                </a:cxnLst>
                <a:rect l="0" t="0" r="r" b="b"/>
                <a:pathLst>
                  <a:path w="191" h="170">
                    <a:moveTo>
                      <a:pt x="0" y="167"/>
                    </a:moveTo>
                    <a:cubicBezTo>
                      <a:pt x="8" y="160"/>
                      <a:pt x="171" y="18"/>
                      <a:pt x="191" y="0"/>
                    </a:cubicBezTo>
                    <a:cubicBezTo>
                      <a:pt x="190" y="4"/>
                      <a:pt x="190" y="4"/>
                      <a:pt x="190" y="4"/>
                    </a:cubicBezTo>
                    <a:cubicBezTo>
                      <a:pt x="190" y="5"/>
                      <a:pt x="1" y="170"/>
                      <a:pt x="0" y="170"/>
                    </a:cubicBezTo>
                    <a:lnTo>
                      <a:pt x="0" y="167"/>
                    </a:lnTo>
                    <a:close/>
                  </a:path>
                </a:pathLst>
              </a:custGeom>
              <a:solidFill>
                <a:srgbClr val="047ABA">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smtClean="0">
                  <a:ln>
                    <a:noFill/>
                  </a:ln>
                  <a:solidFill>
                    <a:srgbClr val="000000"/>
                  </a:solidFill>
                  <a:effectLst/>
                  <a:uLnTx/>
                  <a:uFillTx/>
                </a:endParaRPr>
              </a:p>
            </p:txBody>
          </p:sp>
        </p:grpSp>
        <p:sp>
          <p:nvSpPr>
            <p:cNvPr id="61" name="TextBox 53"/>
            <p:cNvSpPr txBox="1"/>
            <p:nvPr/>
          </p:nvSpPr>
          <p:spPr>
            <a:xfrm rot="2914667">
              <a:off x="1129466" y="2951943"/>
              <a:ext cx="451058" cy="392402"/>
            </a:xfrm>
            <a:prstGeom prst="rect">
              <a:avLst/>
            </a:prstGeom>
            <a:noFill/>
          </p:spPr>
          <p:txBody>
            <a:bodyPr wrap="none" lIns="91422" tIns="45711" rIns="91422" bIns="4571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rgbClr val="FFFFFF"/>
                  </a:solidFill>
                  <a:effectLst/>
                  <a:uLnTx/>
                  <a:uFillTx/>
                </a:rPr>
                <a:t>01</a:t>
              </a:r>
            </a:p>
          </p:txBody>
        </p:sp>
        <p:sp>
          <p:nvSpPr>
            <p:cNvPr id="62" name="TextBox 54"/>
            <p:cNvSpPr txBox="1"/>
            <p:nvPr/>
          </p:nvSpPr>
          <p:spPr>
            <a:xfrm rot="19197881">
              <a:off x="1982317" y="3552438"/>
              <a:ext cx="496744" cy="438568"/>
            </a:xfrm>
            <a:prstGeom prst="rect">
              <a:avLst/>
            </a:prstGeom>
            <a:noFill/>
          </p:spPr>
          <p:txBody>
            <a:bodyPr wrap="none" lIns="91422" tIns="45711" rIns="91422" bIns="4571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FFFFFF"/>
                  </a:solidFill>
                  <a:effectLst/>
                  <a:uLnTx/>
                  <a:uFillTx/>
                </a:rPr>
                <a:t>02</a:t>
              </a:r>
            </a:p>
          </p:txBody>
        </p:sp>
        <p:sp>
          <p:nvSpPr>
            <p:cNvPr id="63" name="TextBox 55"/>
            <p:cNvSpPr txBox="1"/>
            <p:nvPr/>
          </p:nvSpPr>
          <p:spPr>
            <a:xfrm rot="2492360">
              <a:off x="2816809" y="2488125"/>
              <a:ext cx="496744" cy="438568"/>
            </a:xfrm>
            <a:prstGeom prst="rect">
              <a:avLst/>
            </a:prstGeom>
            <a:noFill/>
          </p:spPr>
          <p:txBody>
            <a:bodyPr wrap="none" lIns="91422" tIns="45711" rIns="91422" bIns="4571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FFFFFF"/>
                  </a:solidFill>
                  <a:effectLst/>
                  <a:uLnTx/>
                  <a:uFillTx/>
                </a:rPr>
                <a:t>03</a:t>
              </a:r>
            </a:p>
          </p:txBody>
        </p:sp>
      </p:grpSp>
      <p:sp>
        <p:nvSpPr>
          <p:cNvPr id="115" name="Freeform: Shape 68"/>
          <p:cNvSpPr>
            <a:spLocks noChangeAspect="1"/>
          </p:cNvSpPr>
          <p:nvPr/>
        </p:nvSpPr>
        <p:spPr bwMode="auto">
          <a:xfrm>
            <a:off x="6110419" y="2338450"/>
            <a:ext cx="858934" cy="66527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rgbClr val="58C4B8"/>
          </a:solidFill>
          <a:ln>
            <a:noFill/>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pic>
        <p:nvPicPr>
          <p:cNvPr id="116" name="图片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582391"/>
            <a:ext cx="887771" cy="887771"/>
          </a:xfrm>
          <a:prstGeom prst="rect">
            <a:avLst/>
          </a:prstGeom>
        </p:spPr>
      </p:pic>
      <p:pic>
        <p:nvPicPr>
          <p:cNvPr id="117" name="图片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075" y="5013508"/>
            <a:ext cx="805845" cy="805845"/>
          </a:xfrm>
          <a:prstGeom prst="rect">
            <a:avLst/>
          </a:prstGeom>
        </p:spPr>
      </p:pic>
      <p:sp>
        <p:nvSpPr>
          <p:cNvPr id="118" name="矩形 117"/>
          <p:cNvSpPr/>
          <p:nvPr/>
        </p:nvSpPr>
        <p:spPr>
          <a:xfrm>
            <a:off x="7107899" y="5100225"/>
            <a:ext cx="2954655" cy="738664"/>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人员</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人</a:t>
            </a:r>
            <a:r>
              <a:rPr lang="zh-CN" altLang="en-US" dirty="0">
                <a:solidFill>
                  <a:schemeClr val="bg1"/>
                </a:solidFill>
                <a:latin typeface="微软雅黑" panose="020B0503020204020204" pitchFamily="34" charset="-122"/>
                <a:ea typeface="微软雅黑" panose="020B0503020204020204" pitchFamily="34" charset="-122"/>
              </a:rPr>
              <a:t>是核心、是关键</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19" name="矩形 118"/>
          <p:cNvSpPr/>
          <p:nvPr/>
        </p:nvSpPr>
        <p:spPr>
          <a:xfrm>
            <a:off x="7107899" y="3772313"/>
            <a:ext cx="2723823" cy="738664"/>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经费</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把</a:t>
            </a:r>
            <a:r>
              <a:rPr lang="zh-CN" altLang="en-US" dirty="0">
                <a:solidFill>
                  <a:schemeClr val="bg1"/>
                </a:solidFill>
                <a:latin typeface="微软雅黑" panose="020B0503020204020204" pitchFamily="34" charset="-122"/>
                <a:ea typeface="微软雅黑" panose="020B0503020204020204" pitchFamily="34" charset="-122"/>
              </a:rPr>
              <a:t>钱花在刀刃上</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20" name="矩形 119"/>
          <p:cNvSpPr/>
          <p:nvPr/>
        </p:nvSpPr>
        <p:spPr>
          <a:xfrm>
            <a:off x="7107899" y="2265061"/>
            <a:ext cx="3185487" cy="738664"/>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政策</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落实</a:t>
            </a:r>
            <a:r>
              <a:rPr lang="zh-CN" altLang="en-US" dirty="0">
                <a:solidFill>
                  <a:schemeClr val="bg1"/>
                </a:solidFill>
                <a:latin typeface="微软雅黑" panose="020B0503020204020204" pitchFamily="34" charset="-122"/>
                <a:ea typeface="微软雅黑" panose="020B0503020204020204" pitchFamily="34" charset="-122"/>
              </a:rPr>
              <a:t>和配合才是关键</a:t>
            </a:r>
          </a:p>
        </p:txBody>
      </p:sp>
    </p:spTree>
    <p:extLst>
      <p:ext uri="{BB962C8B-B14F-4D97-AF65-F5344CB8AC3E}">
        <p14:creationId xmlns:p14="http://schemas.microsoft.com/office/powerpoint/2010/main" val="2350043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路在何方</a:t>
            </a:r>
            <a:endParaRPr lang="zh-CN" altLang="en-US" dirty="0"/>
          </a:p>
        </p:txBody>
      </p:sp>
      <p:grpSp>
        <p:nvGrpSpPr>
          <p:cNvPr id="4" name="组合 32"/>
          <p:cNvGrpSpPr/>
          <p:nvPr/>
        </p:nvGrpSpPr>
        <p:grpSpPr>
          <a:xfrm>
            <a:off x="0" y="2390427"/>
            <a:ext cx="9291918" cy="3672819"/>
            <a:chOff x="0" y="1482842"/>
            <a:chExt cx="8458200" cy="3343275"/>
          </a:xfrm>
        </p:grpSpPr>
        <p:sp>
          <p:nvSpPr>
            <p:cNvPr id="5" name="任意多边形: 形状 19"/>
            <p:cNvSpPr>
              <a:spLocks/>
            </p:cNvSpPr>
            <p:nvPr/>
          </p:nvSpPr>
          <p:spPr bwMode="auto">
            <a:xfrm>
              <a:off x="0" y="1482842"/>
              <a:ext cx="8458200" cy="3343275"/>
            </a:xfrm>
            <a:custGeom>
              <a:avLst/>
              <a:gdLst>
                <a:gd name="T0" fmla="*/ 1311 w 16920"/>
                <a:gd name="T1" fmla="*/ 7223 h 8424"/>
                <a:gd name="T2" fmla="*/ 1661 w 16920"/>
                <a:gd name="T3" fmla="*/ 7222 h 8424"/>
                <a:gd name="T4" fmla="*/ 2090 w 16920"/>
                <a:gd name="T5" fmla="*/ 7210 h 8424"/>
                <a:gd name="T6" fmla="*/ 2858 w 16920"/>
                <a:gd name="T7" fmla="*/ 7164 h 8424"/>
                <a:gd name="T8" fmla="*/ 3683 w 16920"/>
                <a:gd name="T9" fmla="*/ 7074 h 8424"/>
                <a:gd name="T10" fmla="*/ 4195 w 16920"/>
                <a:gd name="T11" fmla="*/ 6996 h 8424"/>
                <a:gd name="T12" fmla="*/ 5032 w 16920"/>
                <a:gd name="T13" fmla="*/ 6736 h 8424"/>
                <a:gd name="T14" fmla="*/ 5487 w 16920"/>
                <a:gd name="T15" fmla="*/ 6362 h 8424"/>
                <a:gd name="T16" fmla="*/ 5701 w 16920"/>
                <a:gd name="T17" fmla="*/ 5921 h 8424"/>
                <a:gd name="T18" fmla="*/ 5810 w 16920"/>
                <a:gd name="T19" fmla="*/ 5460 h 8424"/>
                <a:gd name="T20" fmla="*/ 5951 w 16920"/>
                <a:gd name="T21" fmla="*/ 5030 h 8424"/>
                <a:gd name="T22" fmla="*/ 6259 w 16920"/>
                <a:gd name="T23" fmla="*/ 4680 h 8424"/>
                <a:gd name="T24" fmla="*/ 6831 w 16920"/>
                <a:gd name="T25" fmla="*/ 4447 h 8424"/>
                <a:gd name="T26" fmla="*/ 7542 w 16920"/>
                <a:gd name="T27" fmla="*/ 4298 h 8424"/>
                <a:gd name="T28" fmla="*/ 8629 w 16920"/>
                <a:gd name="T29" fmla="*/ 4121 h 8424"/>
                <a:gd name="T30" fmla="*/ 9390 w 16920"/>
                <a:gd name="T31" fmla="*/ 3943 h 8424"/>
                <a:gd name="T32" fmla="*/ 10065 w 16920"/>
                <a:gd name="T33" fmla="*/ 3659 h 8424"/>
                <a:gd name="T34" fmla="*/ 10596 w 16920"/>
                <a:gd name="T35" fmla="*/ 3212 h 8424"/>
                <a:gd name="T36" fmla="*/ 10994 w 16920"/>
                <a:gd name="T37" fmla="*/ 2633 h 8424"/>
                <a:gd name="T38" fmla="*/ 11499 w 16920"/>
                <a:gd name="T39" fmla="*/ 2223 h 8424"/>
                <a:gd name="T40" fmla="*/ 12104 w 16920"/>
                <a:gd name="T41" fmla="*/ 1970 h 8424"/>
                <a:gd name="T42" fmla="*/ 12768 w 16920"/>
                <a:gd name="T43" fmla="*/ 1828 h 8424"/>
                <a:gd name="T44" fmla="*/ 13450 w 16920"/>
                <a:gd name="T45" fmla="*/ 1749 h 8424"/>
                <a:gd name="T46" fmla="*/ 14110 w 16920"/>
                <a:gd name="T47" fmla="*/ 1686 h 8424"/>
                <a:gd name="T48" fmla="*/ 14710 w 16920"/>
                <a:gd name="T49" fmla="*/ 1590 h 8424"/>
                <a:gd name="T50" fmla="*/ 15264 w 16920"/>
                <a:gd name="T51" fmla="*/ 1379 h 8424"/>
                <a:gd name="T52" fmla="*/ 15774 w 16920"/>
                <a:gd name="T53" fmla="*/ 1070 h 8424"/>
                <a:gd name="T54" fmla="*/ 16216 w 16920"/>
                <a:gd name="T55" fmla="*/ 719 h 8424"/>
                <a:gd name="T56" fmla="*/ 16569 w 16920"/>
                <a:gd name="T57" fmla="*/ 386 h 8424"/>
                <a:gd name="T58" fmla="*/ 16870 w 16920"/>
                <a:gd name="T59" fmla="*/ 59 h 8424"/>
                <a:gd name="T60" fmla="*/ 16862 w 16920"/>
                <a:gd name="T61" fmla="*/ 114 h 8424"/>
                <a:gd name="T62" fmla="*/ 16688 w 16920"/>
                <a:gd name="T63" fmla="*/ 407 h 8424"/>
                <a:gd name="T64" fmla="*/ 16404 w 16920"/>
                <a:gd name="T65" fmla="*/ 812 h 8424"/>
                <a:gd name="T66" fmla="*/ 16012 w 16920"/>
                <a:gd name="T67" fmla="*/ 1254 h 8424"/>
                <a:gd name="T68" fmla="*/ 15517 w 16920"/>
                <a:gd name="T69" fmla="*/ 1664 h 8424"/>
                <a:gd name="T70" fmla="*/ 14920 w 16920"/>
                <a:gd name="T71" fmla="*/ 1971 h 8424"/>
                <a:gd name="T72" fmla="*/ 14248 w 16920"/>
                <a:gd name="T73" fmla="*/ 2131 h 8424"/>
                <a:gd name="T74" fmla="*/ 13332 w 16920"/>
                <a:gd name="T75" fmla="*/ 2276 h 8424"/>
                <a:gd name="T76" fmla="*/ 12726 w 16920"/>
                <a:gd name="T77" fmla="*/ 2406 h 8424"/>
                <a:gd name="T78" fmla="*/ 12177 w 16920"/>
                <a:gd name="T79" fmla="*/ 2623 h 8424"/>
                <a:gd name="T80" fmla="*/ 11702 w 16920"/>
                <a:gd name="T81" fmla="*/ 2980 h 8424"/>
                <a:gd name="T82" fmla="*/ 11315 w 16920"/>
                <a:gd name="T83" fmla="*/ 3534 h 8424"/>
                <a:gd name="T84" fmla="*/ 10944 w 16920"/>
                <a:gd name="T85" fmla="*/ 4233 h 8424"/>
                <a:gd name="T86" fmla="*/ 10300 w 16920"/>
                <a:gd name="T87" fmla="*/ 4711 h 8424"/>
                <a:gd name="T88" fmla="*/ 9479 w 16920"/>
                <a:gd name="T89" fmla="*/ 5008 h 8424"/>
                <a:gd name="T90" fmla="*/ 8621 w 16920"/>
                <a:gd name="T91" fmla="*/ 5212 h 8424"/>
                <a:gd name="T92" fmla="*/ 7861 w 16920"/>
                <a:gd name="T93" fmla="*/ 5413 h 8424"/>
                <a:gd name="T94" fmla="*/ 7341 w 16920"/>
                <a:gd name="T95" fmla="*/ 5700 h 8424"/>
                <a:gd name="T96" fmla="*/ 7185 w 16920"/>
                <a:gd name="T97" fmla="*/ 6155 h 8424"/>
                <a:gd name="T98" fmla="*/ 7083 w 16920"/>
                <a:gd name="T99" fmla="*/ 6651 h 8424"/>
                <a:gd name="T100" fmla="*/ 6852 w 16920"/>
                <a:gd name="T101" fmla="*/ 7096 h 8424"/>
                <a:gd name="T102" fmla="*/ 6490 w 16920"/>
                <a:gd name="T103" fmla="*/ 7486 h 8424"/>
                <a:gd name="T104" fmla="*/ 6002 w 16920"/>
                <a:gd name="T105" fmla="*/ 7810 h 8424"/>
                <a:gd name="T106" fmla="*/ 5389 w 16920"/>
                <a:gd name="T107" fmla="*/ 8061 h 8424"/>
                <a:gd name="T108" fmla="*/ 4653 w 16920"/>
                <a:gd name="T109" fmla="*/ 8232 h 8424"/>
                <a:gd name="T110" fmla="*/ 4156 w 16920"/>
                <a:gd name="T111" fmla="*/ 8296 h 8424"/>
                <a:gd name="T112" fmla="*/ 3710 w 16920"/>
                <a:gd name="T113" fmla="*/ 8335 h 8424"/>
                <a:gd name="T114" fmla="*/ 3242 w 16920"/>
                <a:gd name="T115" fmla="*/ 8363 h 8424"/>
                <a:gd name="T116" fmla="*/ 0 w 16920"/>
                <a:gd name="T117" fmla="*/ 8424 h 8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20" h="8424">
                  <a:moveTo>
                    <a:pt x="0" y="7222"/>
                  </a:moveTo>
                  <a:lnTo>
                    <a:pt x="1115" y="7222"/>
                  </a:lnTo>
                  <a:lnTo>
                    <a:pt x="1179" y="7222"/>
                  </a:lnTo>
                  <a:lnTo>
                    <a:pt x="1245" y="7223"/>
                  </a:lnTo>
                  <a:lnTo>
                    <a:pt x="1311" y="7223"/>
                  </a:lnTo>
                  <a:lnTo>
                    <a:pt x="1379" y="7223"/>
                  </a:lnTo>
                  <a:lnTo>
                    <a:pt x="1448" y="7223"/>
                  </a:lnTo>
                  <a:lnTo>
                    <a:pt x="1519" y="7223"/>
                  </a:lnTo>
                  <a:lnTo>
                    <a:pt x="1589" y="7222"/>
                  </a:lnTo>
                  <a:lnTo>
                    <a:pt x="1661" y="7222"/>
                  </a:lnTo>
                  <a:lnTo>
                    <a:pt x="1665" y="7222"/>
                  </a:lnTo>
                  <a:lnTo>
                    <a:pt x="1665" y="7221"/>
                  </a:lnTo>
                  <a:lnTo>
                    <a:pt x="1803" y="7219"/>
                  </a:lnTo>
                  <a:lnTo>
                    <a:pt x="1945" y="7216"/>
                  </a:lnTo>
                  <a:lnTo>
                    <a:pt x="2090" y="7210"/>
                  </a:lnTo>
                  <a:lnTo>
                    <a:pt x="2238" y="7204"/>
                  </a:lnTo>
                  <a:lnTo>
                    <a:pt x="2389" y="7197"/>
                  </a:lnTo>
                  <a:lnTo>
                    <a:pt x="2543" y="7187"/>
                  </a:lnTo>
                  <a:lnTo>
                    <a:pt x="2700" y="7177"/>
                  </a:lnTo>
                  <a:lnTo>
                    <a:pt x="2858" y="7164"/>
                  </a:lnTo>
                  <a:lnTo>
                    <a:pt x="3019" y="7150"/>
                  </a:lnTo>
                  <a:lnTo>
                    <a:pt x="3183" y="7134"/>
                  </a:lnTo>
                  <a:lnTo>
                    <a:pt x="3348" y="7116"/>
                  </a:lnTo>
                  <a:lnTo>
                    <a:pt x="3515" y="7096"/>
                  </a:lnTo>
                  <a:lnTo>
                    <a:pt x="3683" y="7074"/>
                  </a:lnTo>
                  <a:lnTo>
                    <a:pt x="3852" y="7051"/>
                  </a:lnTo>
                  <a:lnTo>
                    <a:pt x="3938" y="7038"/>
                  </a:lnTo>
                  <a:lnTo>
                    <a:pt x="4024" y="7024"/>
                  </a:lnTo>
                  <a:lnTo>
                    <a:pt x="4109" y="7010"/>
                  </a:lnTo>
                  <a:lnTo>
                    <a:pt x="4195" y="6996"/>
                  </a:lnTo>
                  <a:lnTo>
                    <a:pt x="4399" y="6955"/>
                  </a:lnTo>
                  <a:lnTo>
                    <a:pt x="4584" y="6909"/>
                  </a:lnTo>
                  <a:lnTo>
                    <a:pt x="4750" y="6857"/>
                  </a:lnTo>
                  <a:lnTo>
                    <a:pt x="4898" y="6799"/>
                  </a:lnTo>
                  <a:lnTo>
                    <a:pt x="5032" y="6736"/>
                  </a:lnTo>
                  <a:lnTo>
                    <a:pt x="5148" y="6670"/>
                  </a:lnTo>
                  <a:lnTo>
                    <a:pt x="5252" y="6598"/>
                  </a:lnTo>
                  <a:lnTo>
                    <a:pt x="5341" y="6523"/>
                  </a:lnTo>
                  <a:lnTo>
                    <a:pt x="5420" y="6444"/>
                  </a:lnTo>
                  <a:lnTo>
                    <a:pt x="5487" y="6362"/>
                  </a:lnTo>
                  <a:lnTo>
                    <a:pt x="5546" y="6277"/>
                  </a:lnTo>
                  <a:lnTo>
                    <a:pt x="5594" y="6191"/>
                  </a:lnTo>
                  <a:lnTo>
                    <a:pt x="5636" y="6102"/>
                  </a:lnTo>
                  <a:lnTo>
                    <a:pt x="5671" y="6012"/>
                  </a:lnTo>
                  <a:lnTo>
                    <a:pt x="5701" y="5921"/>
                  </a:lnTo>
                  <a:lnTo>
                    <a:pt x="5727" y="5828"/>
                  </a:lnTo>
                  <a:lnTo>
                    <a:pt x="5750" y="5736"/>
                  </a:lnTo>
                  <a:lnTo>
                    <a:pt x="5770" y="5644"/>
                  </a:lnTo>
                  <a:lnTo>
                    <a:pt x="5790" y="5551"/>
                  </a:lnTo>
                  <a:lnTo>
                    <a:pt x="5810" y="5460"/>
                  </a:lnTo>
                  <a:lnTo>
                    <a:pt x="5831" y="5369"/>
                  </a:lnTo>
                  <a:lnTo>
                    <a:pt x="5854" y="5282"/>
                  </a:lnTo>
                  <a:lnTo>
                    <a:pt x="5882" y="5195"/>
                  </a:lnTo>
                  <a:lnTo>
                    <a:pt x="5912" y="5111"/>
                  </a:lnTo>
                  <a:lnTo>
                    <a:pt x="5951" y="5030"/>
                  </a:lnTo>
                  <a:lnTo>
                    <a:pt x="5994" y="4952"/>
                  </a:lnTo>
                  <a:lnTo>
                    <a:pt x="6046" y="4877"/>
                  </a:lnTo>
                  <a:lnTo>
                    <a:pt x="6106" y="4807"/>
                  </a:lnTo>
                  <a:lnTo>
                    <a:pt x="6177" y="4741"/>
                  </a:lnTo>
                  <a:lnTo>
                    <a:pt x="6259" y="4680"/>
                  </a:lnTo>
                  <a:lnTo>
                    <a:pt x="6353" y="4623"/>
                  </a:lnTo>
                  <a:lnTo>
                    <a:pt x="6460" y="4572"/>
                  </a:lnTo>
                  <a:lnTo>
                    <a:pt x="6579" y="4526"/>
                  </a:lnTo>
                  <a:lnTo>
                    <a:pt x="6702" y="4484"/>
                  </a:lnTo>
                  <a:lnTo>
                    <a:pt x="6831" y="4447"/>
                  </a:lnTo>
                  <a:lnTo>
                    <a:pt x="6965" y="4412"/>
                  </a:lnTo>
                  <a:lnTo>
                    <a:pt x="7103" y="4380"/>
                  </a:lnTo>
                  <a:lnTo>
                    <a:pt x="7246" y="4351"/>
                  </a:lnTo>
                  <a:lnTo>
                    <a:pt x="7392" y="4323"/>
                  </a:lnTo>
                  <a:lnTo>
                    <a:pt x="7542" y="4298"/>
                  </a:lnTo>
                  <a:lnTo>
                    <a:pt x="7847" y="4248"/>
                  </a:lnTo>
                  <a:lnTo>
                    <a:pt x="8159" y="4200"/>
                  </a:lnTo>
                  <a:lnTo>
                    <a:pt x="8315" y="4175"/>
                  </a:lnTo>
                  <a:lnTo>
                    <a:pt x="8473" y="4149"/>
                  </a:lnTo>
                  <a:lnTo>
                    <a:pt x="8629" y="4121"/>
                  </a:lnTo>
                  <a:lnTo>
                    <a:pt x="8785" y="4091"/>
                  </a:lnTo>
                  <a:lnTo>
                    <a:pt x="8939" y="4060"/>
                  </a:lnTo>
                  <a:lnTo>
                    <a:pt x="9091" y="4024"/>
                  </a:lnTo>
                  <a:lnTo>
                    <a:pt x="9241" y="3986"/>
                  </a:lnTo>
                  <a:lnTo>
                    <a:pt x="9390" y="3943"/>
                  </a:lnTo>
                  <a:lnTo>
                    <a:pt x="9533" y="3897"/>
                  </a:lnTo>
                  <a:lnTo>
                    <a:pt x="9673" y="3845"/>
                  </a:lnTo>
                  <a:lnTo>
                    <a:pt x="9808" y="3789"/>
                  </a:lnTo>
                  <a:lnTo>
                    <a:pt x="9939" y="3726"/>
                  </a:lnTo>
                  <a:lnTo>
                    <a:pt x="10065" y="3659"/>
                  </a:lnTo>
                  <a:lnTo>
                    <a:pt x="10185" y="3584"/>
                  </a:lnTo>
                  <a:lnTo>
                    <a:pt x="10299" y="3502"/>
                  </a:lnTo>
                  <a:lnTo>
                    <a:pt x="10406" y="3413"/>
                  </a:lnTo>
                  <a:lnTo>
                    <a:pt x="10505" y="3317"/>
                  </a:lnTo>
                  <a:lnTo>
                    <a:pt x="10596" y="3212"/>
                  </a:lnTo>
                  <a:lnTo>
                    <a:pt x="10680" y="3098"/>
                  </a:lnTo>
                  <a:lnTo>
                    <a:pt x="10755" y="2975"/>
                  </a:lnTo>
                  <a:lnTo>
                    <a:pt x="10828" y="2852"/>
                  </a:lnTo>
                  <a:lnTo>
                    <a:pt x="10908" y="2739"/>
                  </a:lnTo>
                  <a:lnTo>
                    <a:pt x="10994" y="2633"/>
                  </a:lnTo>
                  <a:lnTo>
                    <a:pt x="11085" y="2536"/>
                  </a:lnTo>
                  <a:lnTo>
                    <a:pt x="11181" y="2447"/>
                  </a:lnTo>
                  <a:lnTo>
                    <a:pt x="11282" y="2366"/>
                  </a:lnTo>
                  <a:lnTo>
                    <a:pt x="11388" y="2291"/>
                  </a:lnTo>
                  <a:lnTo>
                    <a:pt x="11499" y="2223"/>
                  </a:lnTo>
                  <a:lnTo>
                    <a:pt x="11613" y="2162"/>
                  </a:lnTo>
                  <a:lnTo>
                    <a:pt x="11731" y="2105"/>
                  </a:lnTo>
                  <a:lnTo>
                    <a:pt x="11852" y="2055"/>
                  </a:lnTo>
                  <a:lnTo>
                    <a:pt x="11977" y="2010"/>
                  </a:lnTo>
                  <a:lnTo>
                    <a:pt x="12104" y="1970"/>
                  </a:lnTo>
                  <a:lnTo>
                    <a:pt x="12233" y="1934"/>
                  </a:lnTo>
                  <a:lnTo>
                    <a:pt x="12364" y="1902"/>
                  </a:lnTo>
                  <a:lnTo>
                    <a:pt x="12498" y="1875"/>
                  </a:lnTo>
                  <a:lnTo>
                    <a:pt x="12633" y="1849"/>
                  </a:lnTo>
                  <a:lnTo>
                    <a:pt x="12768" y="1828"/>
                  </a:lnTo>
                  <a:lnTo>
                    <a:pt x="12905" y="1808"/>
                  </a:lnTo>
                  <a:lnTo>
                    <a:pt x="13041" y="1791"/>
                  </a:lnTo>
                  <a:lnTo>
                    <a:pt x="13178" y="1776"/>
                  </a:lnTo>
                  <a:lnTo>
                    <a:pt x="13315" y="1763"/>
                  </a:lnTo>
                  <a:lnTo>
                    <a:pt x="13450" y="1749"/>
                  </a:lnTo>
                  <a:lnTo>
                    <a:pt x="13586" y="1737"/>
                  </a:lnTo>
                  <a:lnTo>
                    <a:pt x="13720" y="1725"/>
                  </a:lnTo>
                  <a:lnTo>
                    <a:pt x="13852" y="1713"/>
                  </a:lnTo>
                  <a:lnTo>
                    <a:pt x="13982" y="1700"/>
                  </a:lnTo>
                  <a:lnTo>
                    <a:pt x="14110" y="1686"/>
                  </a:lnTo>
                  <a:lnTo>
                    <a:pt x="14236" y="1672"/>
                  </a:lnTo>
                  <a:lnTo>
                    <a:pt x="14360" y="1655"/>
                  </a:lnTo>
                  <a:lnTo>
                    <a:pt x="14479" y="1637"/>
                  </a:lnTo>
                  <a:lnTo>
                    <a:pt x="14596" y="1616"/>
                  </a:lnTo>
                  <a:lnTo>
                    <a:pt x="14710" y="1590"/>
                  </a:lnTo>
                  <a:lnTo>
                    <a:pt x="14823" y="1558"/>
                  </a:lnTo>
                  <a:lnTo>
                    <a:pt x="14935" y="1521"/>
                  </a:lnTo>
                  <a:lnTo>
                    <a:pt x="15046" y="1478"/>
                  </a:lnTo>
                  <a:lnTo>
                    <a:pt x="15156" y="1430"/>
                  </a:lnTo>
                  <a:lnTo>
                    <a:pt x="15264" y="1379"/>
                  </a:lnTo>
                  <a:lnTo>
                    <a:pt x="15370" y="1323"/>
                  </a:lnTo>
                  <a:lnTo>
                    <a:pt x="15474" y="1263"/>
                  </a:lnTo>
                  <a:lnTo>
                    <a:pt x="15576" y="1201"/>
                  </a:lnTo>
                  <a:lnTo>
                    <a:pt x="15676" y="1136"/>
                  </a:lnTo>
                  <a:lnTo>
                    <a:pt x="15774" y="1070"/>
                  </a:lnTo>
                  <a:lnTo>
                    <a:pt x="15868" y="1001"/>
                  </a:lnTo>
                  <a:lnTo>
                    <a:pt x="15960" y="931"/>
                  </a:lnTo>
                  <a:lnTo>
                    <a:pt x="16049" y="860"/>
                  </a:lnTo>
                  <a:lnTo>
                    <a:pt x="16133" y="789"/>
                  </a:lnTo>
                  <a:lnTo>
                    <a:pt x="16216" y="719"/>
                  </a:lnTo>
                  <a:lnTo>
                    <a:pt x="16294" y="650"/>
                  </a:lnTo>
                  <a:lnTo>
                    <a:pt x="16369" y="581"/>
                  </a:lnTo>
                  <a:lnTo>
                    <a:pt x="16440" y="514"/>
                  </a:lnTo>
                  <a:lnTo>
                    <a:pt x="16507" y="449"/>
                  </a:lnTo>
                  <a:lnTo>
                    <a:pt x="16569" y="386"/>
                  </a:lnTo>
                  <a:lnTo>
                    <a:pt x="16627" y="327"/>
                  </a:lnTo>
                  <a:lnTo>
                    <a:pt x="16680" y="271"/>
                  </a:lnTo>
                  <a:lnTo>
                    <a:pt x="16729" y="219"/>
                  </a:lnTo>
                  <a:lnTo>
                    <a:pt x="16810" y="129"/>
                  </a:lnTo>
                  <a:lnTo>
                    <a:pt x="16870" y="59"/>
                  </a:lnTo>
                  <a:lnTo>
                    <a:pt x="16907" y="16"/>
                  </a:lnTo>
                  <a:lnTo>
                    <a:pt x="16920" y="0"/>
                  </a:lnTo>
                  <a:lnTo>
                    <a:pt x="16910" y="19"/>
                  </a:lnTo>
                  <a:lnTo>
                    <a:pt x="16882" y="74"/>
                  </a:lnTo>
                  <a:lnTo>
                    <a:pt x="16862" y="114"/>
                  </a:lnTo>
                  <a:lnTo>
                    <a:pt x="16835" y="161"/>
                  </a:lnTo>
                  <a:lnTo>
                    <a:pt x="16806" y="214"/>
                  </a:lnTo>
                  <a:lnTo>
                    <a:pt x="16771" y="273"/>
                  </a:lnTo>
                  <a:lnTo>
                    <a:pt x="16732" y="338"/>
                  </a:lnTo>
                  <a:lnTo>
                    <a:pt x="16688" y="407"/>
                  </a:lnTo>
                  <a:lnTo>
                    <a:pt x="16640" y="482"/>
                  </a:lnTo>
                  <a:lnTo>
                    <a:pt x="16588" y="560"/>
                  </a:lnTo>
                  <a:lnTo>
                    <a:pt x="16531" y="641"/>
                  </a:lnTo>
                  <a:lnTo>
                    <a:pt x="16470" y="726"/>
                  </a:lnTo>
                  <a:lnTo>
                    <a:pt x="16404" y="812"/>
                  </a:lnTo>
                  <a:lnTo>
                    <a:pt x="16334" y="899"/>
                  </a:lnTo>
                  <a:lnTo>
                    <a:pt x="16260" y="988"/>
                  </a:lnTo>
                  <a:lnTo>
                    <a:pt x="16182" y="1077"/>
                  </a:lnTo>
                  <a:lnTo>
                    <a:pt x="16099" y="1166"/>
                  </a:lnTo>
                  <a:lnTo>
                    <a:pt x="16012" y="1254"/>
                  </a:lnTo>
                  <a:lnTo>
                    <a:pt x="15921" y="1341"/>
                  </a:lnTo>
                  <a:lnTo>
                    <a:pt x="15827" y="1425"/>
                  </a:lnTo>
                  <a:lnTo>
                    <a:pt x="15727" y="1509"/>
                  </a:lnTo>
                  <a:lnTo>
                    <a:pt x="15624" y="1588"/>
                  </a:lnTo>
                  <a:lnTo>
                    <a:pt x="15517" y="1664"/>
                  </a:lnTo>
                  <a:lnTo>
                    <a:pt x="15405" y="1736"/>
                  </a:lnTo>
                  <a:lnTo>
                    <a:pt x="15289" y="1803"/>
                  </a:lnTo>
                  <a:lnTo>
                    <a:pt x="15171" y="1865"/>
                  </a:lnTo>
                  <a:lnTo>
                    <a:pt x="15047" y="1921"/>
                  </a:lnTo>
                  <a:lnTo>
                    <a:pt x="14920" y="1971"/>
                  </a:lnTo>
                  <a:lnTo>
                    <a:pt x="14789" y="2014"/>
                  </a:lnTo>
                  <a:lnTo>
                    <a:pt x="14655" y="2049"/>
                  </a:lnTo>
                  <a:lnTo>
                    <a:pt x="14518" y="2079"/>
                  </a:lnTo>
                  <a:lnTo>
                    <a:pt x="14383" y="2107"/>
                  </a:lnTo>
                  <a:lnTo>
                    <a:pt x="14248" y="2131"/>
                  </a:lnTo>
                  <a:lnTo>
                    <a:pt x="14113" y="2154"/>
                  </a:lnTo>
                  <a:lnTo>
                    <a:pt x="13848" y="2195"/>
                  </a:lnTo>
                  <a:lnTo>
                    <a:pt x="13587" y="2236"/>
                  </a:lnTo>
                  <a:lnTo>
                    <a:pt x="13459" y="2255"/>
                  </a:lnTo>
                  <a:lnTo>
                    <a:pt x="13332" y="2276"/>
                  </a:lnTo>
                  <a:lnTo>
                    <a:pt x="13207" y="2298"/>
                  </a:lnTo>
                  <a:lnTo>
                    <a:pt x="13083" y="2321"/>
                  </a:lnTo>
                  <a:lnTo>
                    <a:pt x="12962" y="2347"/>
                  </a:lnTo>
                  <a:lnTo>
                    <a:pt x="12843" y="2375"/>
                  </a:lnTo>
                  <a:lnTo>
                    <a:pt x="12726" y="2406"/>
                  </a:lnTo>
                  <a:lnTo>
                    <a:pt x="12611" y="2441"/>
                  </a:lnTo>
                  <a:lnTo>
                    <a:pt x="12499" y="2480"/>
                  </a:lnTo>
                  <a:lnTo>
                    <a:pt x="12389" y="2522"/>
                  </a:lnTo>
                  <a:lnTo>
                    <a:pt x="12282" y="2570"/>
                  </a:lnTo>
                  <a:lnTo>
                    <a:pt x="12177" y="2623"/>
                  </a:lnTo>
                  <a:lnTo>
                    <a:pt x="12077" y="2681"/>
                  </a:lnTo>
                  <a:lnTo>
                    <a:pt x="11978" y="2746"/>
                  </a:lnTo>
                  <a:lnTo>
                    <a:pt x="11883" y="2816"/>
                  </a:lnTo>
                  <a:lnTo>
                    <a:pt x="11791" y="2895"/>
                  </a:lnTo>
                  <a:lnTo>
                    <a:pt x="11702" y="2980"/>
                  </a:lnTo>
                  <a:lnTo>
                    <a:pt x="11617" y="3074"/>
                  </a:lnTo>
                  <a:lnTo>
                    <a:pt x="11536" y="3175"/>
                  </a:lnTo>
                  <a:lnTo>
                    <a:pt x="11458" y="3285"/>
                  </a:lnTo>
                  <a:lnTo>
                    <a:pt x="11385" y="3405"/>
                  </a:lnTo>
                  <a:lnTo>
                    <a:pt x="11315" y="3534"/>
                  </a:lnTo>
                  <a:lnTo>
                    <a:pt x="11250" y="3673"/>
                  </a:lnTo>
                  <a:lnTo>
                    <a:pt x="11188" y="3823"/>
                  </a:lnTo>
                  <a:lnTo>
                    <a:pt x="11121" y="3972"/>
                  </a:lnTo>
                  <a:lnTo>
                    <a:pt x="11039" y="4108"/>
                  </a:lnTo>
                  <a:lnTo>
                    <a:pt x="10944" y="4233"/>
                  </a:lnTo>
                  <a:lnTo>
                    <a:pt x="10836" y="4347"/>
                  </a:lnTo>
                  <a:lnTo>
                    <a:pt x="10717" y="4452"/>
                  </a:lnTo>
                  <a:lnTo>
                    <a:pt x="10587" y="4547"/>
                  </a:lnTo>
                  <a:lnTo>
                    <a:pt x="10447" y="4633"/>
                  </a:lnTo>
                  <a:lnTo>
                    <a:pt x="10300" y="4711"/>
                  </a:lnTo>
                  <a:lnTo>
                    <a:pt x="10146" y="4782"/>
                  </a:lnTo>
                  <a:lnTo>
                    <a:pt x="9985" y="4847"/>
                  </a:lnTo>
                  <a:lnTo>
                    <a:pt x="9820" y="4905"/>
                  </a:lnTo>
                  <a:lnTo>
                    <a:pt x="9651" y="4959"/>
                  </a:lnTo>
                  <a:lnTo>
                    <a:pt x="9479" y="5008"/>
                  </a:lnTo>
                  <a:lnTo>
                    <a:pt x="9306" y="5053"/>
                  </a:lnTo>
                  <a:lnTo>
                    <a:pt x="9133" y="5095"/>
                  </a:lnTo>
                  <a:lnTo>
                    <a:pt x="8960" y="5136"/>
                  </a:lnTo>
                  <a:lnTo>
                    <a:pt x="8789" y="5175"/>
                  </a:lnTo>
                  <a:lnTo>
                    <a:pt x="8621" y="5212"/>
                  </a:lnTo>
                  <a:lnTo>
                    <a:pt x="8456" y="5250"/>
                  </a:lnTo>
                  <a:lnTo>
                    <a:pt x="8297" y="5288"/>
                  </a:lnTo>
                  <a:lnTo>
                    <a:pt x="8144" y="5327"/>
                  </a:lnTo>
                  <a:lnTo>
                    <a:pt x="7999" y="5369"/>
                  </a:lnTo>
                  <a:lnTo>
                    <a:pt x="7861" y="5413"/>
                  </a:lnTo>
                  <a:lnTo>
                    <a:pt x="7733" y="5460"/>
                  </a:lnTo>
                  <a:lnTo>
                    <a:pt x="7617" y="5512"/>
                  </a:lnTo>
                  <a:lnTo>
                    <a:pt x="7511" y="5569"/>
                  </a:lnTo>
                  <a:lnTo>
                    <a:pt x="7419" y="5631"/>
                  </a:lnTo>
                  <a:lnTo>
                    <a:pt x="7341" y="5700"/>
                  </a:lnTo>
                  <a:lnTo>
                    <a:pt x="7278" y="5775"/>
                  </a:lnTo>
                  <a:lnTo>
                    <a:pt x="7231" y="5858"/>
                  </a:lnTo>
                  <a:lnTo>
                    <a:pt x="7201" y="5949"/>
                  </a:lnTo>
                  <a:lnTo>
                    <a:pt x="7190" y="6050"/>
                  </a:lnTo>
                  <a:lnTo>
                    <a:pt x="7185" y="6155"/>
                  </a:lnTo>
                  <a:lnTo>
                    <a:pt x="7175" y="6257"/>
                  </a:lnTo>
                  <a:lnTo>
                    <a:pt x="7160" y="6358"/>
                  </a:lnTo>
                  <a:lnTo>
                    <a:pt x="7140" y="6457"/>
                  </a:lnTo>
                  <a:lnTo>
                    <a:pt x="7114" y="6554"/>
                  </a:lnTo>
                  <a:lnTo>
                    <a:pt x="7083" y="6651"/>
                  </a:lnTo>
                  <a:lnTo>
                    <a:pt x="7047" y="6744"/>
                  </a:lnTo>
                  <a:lnTo>
                    <a:pt x="7006" y="6835"/>
                  </a:lnTo>
                  <a:lnTo>
                    <a:pt x="6959" y="6925"/>
                  </a:lnTo>
                  <a:lnTo>
                    <a:pt x="6908" y="7012"/>
                  </a:lnTo>
                  <a:lnTo>
                    <a:pt x="6852" y="7096"/>
                  </a:lnTo>
                  <a:lnTo>
                    <a:pt x="6789" y="7180"/>
                  </a:lnTo>
                  <a:lnTo>
                    <a:pt x="6723" y="7260"/>
                  </a:lnTo>
                  <a:lnTo>
                    <a:pt x="6650" y="7337"/>
                  </a:lnTo>
                  <a:lnTo>
                    <a:pt x="6572" y="7413"/>
                  </a:lnTo>
                  <a:lnTo>
                    <a:pt x="6490" y="7486"/>
                  </a:lnTo>
                  <a:lnTo>
                    <a:pt x="6403" y="7556"/>
                  </a:lnTo>
                  <a:lnTo>
                    <a:pt x="6310" y="7624"/>
                  </a:lnTo>
                  <a:lnTo>
                    <a:pt x="6213" y="7689"/>
                  </a:lnTo>
                  <a:lnTo>
                    <a:pt x="6110" y="7751"/>
                  </a:lnTo>
                  <a:lnTo>
                    <a:pt x="6002" y="7810"/>
                  </a:lnTo>
                  <a:lnTo>
                    <a:pt x="5889" y="7866"/>
                  </a:lnTo>
                  <a:lnTo>
                    <a:pt x="5772" y="7919"/>
                  </a:lnTo>
                  <a:lnTo>
                    <a:pt x="5649" y="7970"/>
                  </a:lnTo>
                  <a:lnTo>
                    <a:pt x="5522" y="8018"/>
                  </a:lnTo>
                  <a:lnTo>
                    <a:pt x="5389" y="8061"/>
                  </a:lnTo>
                  <a:lnTo>
                    <a:pt x="5252" y="8102"/>
                  </a:lnTo>
                  <a:lnTo>
                    <a:pt x="5110" y="8140"/>
                  </a:lnTo>
                  <a:lnTo>
                    <a:pt x="4962" y="8174"/>
                  </a:lnTo>
                  <a:lnTo>
                    <a:pt x="4810" y="8205"/>
                  </a:lnTo>
                  <a:lnTo>
                    <a:pt x="4653" y="8232"/>
                  </a:lnTo>
                  <a:lnTo>
                    <a:pt x="4491" y="8257"/>
                  </a:lnTo>
                  <a:lnTo>
                    <a:pt x="4410" y="8267"/>
                  </a:lnTo>
                  <a:lnTo>
                    <a:pt x="4326" y="8278"/>
                  </a:lnTo>
                  <a:lnTo>
                    <a:pt x="4242" y="8288"/>
                  </a:lnTo>
                  <a:lnTo>
                    <a:pt x="4156" y="8296"/>
                  </a:lnTo>
                  <a:lnTo>
                    <a:pt x="4069" y="8304"/>
                  </a:lnTo>
                  <a:lnTo>
                    <a:pt x="3980" y="8313"/>
                  </a:lnTo>
                  <a:lnTo>
                    <a:pt x="3892" y="8320"/>
                  </a:lnTo>
                  <a:lnTo>
                    <a:pt x="3801" y="8328"/>
                  </a:lnTo>
                  <a:lnTo>
                    <a:pt x="3710" y="8335"/>
                  </a:lnTo>
                  <a:lnTo>
                    <a:pt x="3618" y="8341"/>
                  </a:lnTo>
                  <a:lnTo>
                    <a:pt x="3525" y="8347"/>
                  </a:lnTo>
                  <a:lnTo>
                    <a:pt x="3431" y="8353"/>
                  </a:lnTo>
                  <a:lnTo>
                    <a:pt x="3336" y="8357"/>
                  </a:lnTo>
                  <a:lnTo>
                    <a:pt x="3242" y="8363"/>
                  </a:lnTo>
                  <a:lnTo>
                    <a:pt x="3147" y="8367"/>
                  </a:lnTo>
                  <a:lnTo>
                    <a:pt x="3052" y="8371"/>
                  </a:lnTo>
                  <a:lnTo>
                    <a:pt x="3053" y="8371"/>
                  </a:lnTo>
                  <a:lnTo>
                    <a:pt x="2642" y="8399"/>
                  </a:lnTo>
                  <a:lnTo>
                    <a:pt x="0" y="8424"/>
                  </a:lnTo>
                  <a:lnTo>
                    <a:pt x="0" y="7222"/>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6" name="任意多边形: 形状 20"/>
            <p:cNvSpPr>
              <a:spLocks/>
            </p:cNvSpPr>
            <p:nvPr/>
          </p:nvSpPr>
          <p:spPr bwMode="auto">
            <a:xfrm>
              <a:off x="7636375" y="1482842"/>
              <a:ext cx="821825" cy="642938"/>
            </a:xfrm>
            <a:custGeom>
              <a:avLst/>
              <a:gdLst>
                <a:gd name="T0" fmla="*/ 1471 w 1643"/>
                <a:gd name="T1" fmla="*/ 199 h 1621"/>
                <a:gd name="T2" fmla="*/ 1553 w 1643"/>
                <a:gd name="T3" fmla="*/ 106 h 1621"/>
                <a:gd name="T4" fmla="*/ 1610 w 1643"/>
                <a:gd name="T5" fmla="*/ 40 h 1621"/>
                <a:gd name="T6" fmla="*/ 1639 w 1643"/>
                <a:gd name="T7" fmla="*/ 4 h 1621"/>
                <a:gd name="T8" fmla="*/ 1637 w 1643"/>
                <a:gd name="T9" fmla="*/ 14 h 1621"/>
                <a:gd name="T10" fmla="*/ 1585 w 1643"/>
                <a:gd name="T11" fmla="*/ 113 h 1621"/>
                <a:gd name="T12" fmla="*/ 1513 w 1643"/>
                <a:gd name="T13" fmla="*/ 240 h 1621"/>
                <a:gd name="T14" fmla="*/ 1449 w 1643"/>
                <a:gd name="T15" fmla="*/ 346 h 1621"/>
                <a:gd name="T16" fmla="*/ 1373 w 1643"/>
                <a:gd name="T17" fmla="*/ 466 h 1621"/>
                <a:gd name="T18" fmla="*/ 1286 w 1643"/>
                <a:gd name="T19" fmla="*/ 596 h 1621"/>
                <a:gd name="T20" fmla="*/ 1142 w 1643"/>
                <a:gd name="T21" fmla="*/ 750 h 1621"/>
                <a:gd name="T22" fmla="*/ 944 w 1643"/>
                <a:gd name="T23" fmla="*/ 922 h 1621"/>
                <a:gd name="T24" fmla="*/ 746 w 1643"/>
                <a:gd name="T25" fmla="*/ 1088 h 1621"/>
                <a:gd name="T26" fmla="*/ 558 w 1643"/>
                <a:gd name="T27" fmla="*/ 1242 h 1621"/>
                <a:gd name="T28" fmla="*/ 388 w 1643"/>
                <a:gd name="T29" fmla="*/ 1379 h 1621"/>
                <a:gd name="T30" fmla="*/ 246 w 1643"/>
                <a:gd name="T31" fmla="*/ 1491 h 1621"/>
                <a:gd name="T32" fmla="*/ 142 w 1643"/>
                <a:gd name="T33" fmla="*/ 1571 h 1621"/>
                <a:gd name="T34" fmla="*/ 86 w 1643"/>
                <a:gd name="T35" fmla="*/ 1615 h 1621"/>
                <a:gd name="T36" fmla="*/ 0 w 1643"/>
                <a:gd name="T37" fmla="*/ 1582 h 1621"/>
                <a:gd name="T38" fmla="*/ 24 w 1643"/>
                <a:gd name="T39" fmla="*/ 1564 h 1621"/>
                <a:gd name="T40" fmla="*/ 91 w 1643"/>
                <a:gd name="T41" fmla="*/ 1513 h 1621"/>
                <a:gd name="T42" fmla="*/ 192 w 1643"/>
                <a:gd name="T43" fmla="*/ 1435 h 1621"/>
                <a:gd name="T44" fmla="*/ 319 w 1643"/>
                <a:gd name="T45" fmla="*/ 1336 h 1621"/>
                <a:gd name="T46" fmla="*/ 463 w 1643"/>
                <a:gd name="T47" fmla="*/ 1222 h 1621"/>
                <a:gd name="T48" fmla="*/ 617 w 1643"/>
                <a:gd name="T49" fmla="*/ 1097 h 1621"/>
                <a:gd name="T50" fmla="*/ 772 w 1643"/>
                <a:gd name="T51" fmla="*/ 968 h 1621"/>
                <a:gd name="T52" fmla="*/ 919 w 1643"/>
                <a:gd name="T53" fmla="*/ 840 h 1621"/>
                <a:gd name="T54" fmla="*/ 985 w 1643"/>
                <a:gd name="T55" fmla="*/ 778 h 1621"/>
                <a:gd name="T56" fmla="*/ 1048 w 1643"/>
                <a:gd name="T57" fmla="*/ 718 h 1621"/>
                <a:gd name="T58" fmla="*/ 1154 w 1643"/>
                <a:gd name="T59" fmla="*/ 607 h 1621"/>
                <a:gd name="T60" fmla="*/ 1241 w 1643"/>
                <a:gd name="T61" fmla="*/ 507 h 1621"/>
                <a:gd name="T62" fmla="*/ 1310 w 1643"/>
                <a:gd name="T63" fmla="*/ 421 h 1621"/>
                <a:gd name="T64" fmla="*/ 1360 w 1643"/>
                <a:gd name="T65" fmla="*/ 350 h 1621"/>
                <a:gd name="T66" fmla="*/ 1394 w 1643"/>
                <a:gd name="T67" fmla="*/ 298 h 1621"/>
                <a:gd name="T68" fmla="*/ 1420 w 1643"/>
                <a:gd name="T69" fmla="*/ 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3" h="1621">
                  <a:moveTo>
                    <a:pt x="1420" y="253"/>
                  </a:moveTo>
                  <a:lnTo>
                    <a:pt x="1471" y="199"/>
                  </a:lnTo>
                  <a:lnTo>
                    <a:pt x="1515" y="149"/>
                  </a:lnTo>
                  <a:lnTo>
                    <a:pt x="1553" y="106"/>
                  </a:lnTo>
                  <a:lnTo>
                    <a:pt x="1585" y="70"/>
                  </a:lnTo>
                  <a:lnTo>
                    <a:pt x="1610" y="40"/>
                  </a:lnTo>
                  <a:lnTo>
                    <a:pt x="1628" y="18"/>
                  </a:lnTo>
                  <a:lnTo>
                    <a:pt x="1639" y="4"/>
                  </a:lnTo>
                  <a:lnTo>
                    <a:pt x="1643" y="0"/>
                  </a:lnTo>
                  <a:lnTo>
                    <a:pt x="1637" y="14"/>
                  </a:lnTo>
                  <a:lnTo>
                    <a:pt x="1618" y="52"/>
                  </a:lnTo>
                  <a:lnTo>
                    <a:pt x="1585" y="113"/>
                  </a:lnTo>
                  <a:lnTo>
                    <a:pt x="1540" y="194"/>
                  </a:lnTo>
                  <a:lnTo>
                    <a:pt x="1513" y="240"/>
                  </a:lnTo>
                  <a:lnTo>
                    <a:pt x="1483" y="292"/>
                  </a:lnTo>
                  <a:lnTo>
                    <a:pt x="1449" y="346"/>
                  </a:lnTo>
                  <a:lnTo>
                    <a:pt x="1414" y="404"/>
                  </a:lnTo>
                  <a:lnTo>
                    <a:pt x="1373" y="466"/>
                  </a:lnTo>
                  <a:lnTo>
                    <a:pt x="1331" y="530"/>
                  </a:lnTo>
                  <a:lnTo>
                    <a:pt x="1286" y="596"/>
                  </a:lnTo>
                  <a:lnTo>
                    <a:pt x="1237" y="664"/>
                  </a:lnTo>
                  <a:lnTo>
                    <a:pt x="1142" y="750"/>
                  </a:lnTo>
                  <a:lnTo>
                    <a:pt x="1043" y="836"/>
                  </a:lnTo>
                  <a:lnTo>
                    <a:pt x="944" y="922"/>
                  </a:lnTo>
                  <a:lnTo>
                    <a:pt x="845" y="1006"/>
                  </a:lnTo>
                  <a:lnTo>
                    <a:pt x="746" y="1088"/>
                  </a:lnTo>
                  <a:lnTo>
                    <a:pt x="650" y="1167"/>
                  </a:lnTo>
                  <a:lnTo>
                    <a:pt x="558" y="1242"/>
                  </a:lnTo>
                  <a:lnTo>
                    <a:pt x="469" y="1313"/>
                  </a:lnTo>
                  <a:lnTo>
                    <a:pt x="388" y="1379"/>
                  </a:lnTo>
                  <a:lnTo>
                    <a:pt x="313" y="1438"/>
                  </a:lnTo>
                  <a:lnTo>
                    <a:pt x="246" y="1491"/>
                  </a:lnTo>
                  <a:lnTo>
                    <a:pt x="189" y="1535"/>
                  </a:lnTo>
                  <a:lnTo>
                    <a:pt x="142" y="1571"/>
                  </a:lnTo>
                  <a:lnTo>
                    <a:pt x="108" y="1599"/>
                  </a:lnTo>
                  <a:lnTo>
                    <a:pt x="86" y="1615"/>
                  </a:lnTo>
                  <a:lnTo>
                    <a:pt x="79" y="1621"/>
                  </a:lnTo>
                  <a:lnTo>
                    <a:pt x="0" y="1582"/>
                  </a:lnTo>
                  <a:lnTo>
                    <a:pt x="6" y="1576"/>
                  </a:lnTo>
                  <a:lnTo>
                    <a:pt x="24" y="1564"/>
                  </a:lnTo>
                  <a:lnTo>
                    <a:pt x="53" y="1542"/>
                  </a:lnTo>
                  <a:lnTo>
                    <a:pt x="91" y="1513"/>
                  </a:lnTo>
                  <a:lnTo>
                    <a:pt x="137" y="1477"/>
                  </a:lnTo>
                  <a:lnTo>
                    <a:pt x="192" y="1435"/>
                  </a:lnTo>
                  <a:lnTo>
                    <a:pt x="252" y="1388"/>
                  </a:lnTo>
                  <a:lnTo>
                    <a:pt x="319" y="1336"/>
                  </a:lnTo>
                  <a:lnTo>
                    <a:pt x="389" y="1280"/>
                  </a:lnTo>
                  <a:lnTo>
                    <a:pt x="463" y="1222"/>
                  </a:lnTo>
                  <a:lnTo>
                    <a:pt x="539" y="1161"/>
                  </a:lnTo>
                  <a:lnTo>
                    <a:pt x="617" y="1097"/>
                  </a:lnTo>
                  <a:lnTo>
                    <a:pt x="694" y="1033"/>
                  </a:lnTo>
                  <a:lnTo>
                    <a:pt x="772" y="968"/>
                  </a:lnTo>
                  <a:lnTo>
                    <a:pt x="847" y="904"/>
                  </a:lnTo>
                  <a:lnTo>
                    <a:pt x="919" y="840"/>
                  </a:lnTo>
                  <a:lnTo>
                    <a:pt x="952" y="808"/>
                  </a:lnTo>
                  <a:lnTo>
                    <a:pt x="985" y="778"/>
                  </a:lnTo>
                  <a:lnTo>
                    <a:pt x="1017" y="748"/>
                  </a:lnTo>
                  <a:lnTo>
                    <a:pt x="1048" y="718"/>
                  </a:lnTo>
                  <a:lnTo>
                    <a:pt x="1104" y="661"/>
                  </a:lnTo>
                  <a:lnTo>
                    <a:pt x="1154" y="607"/>
                  </a:lnTo>
                  <a:lnTo>
                    <a:pt x="1201" y="555"/>
                  </a:lnTo>
                  <a:lnTo>
                    <a:pt x="1241" y="507"/>
                  </a:lnTo>
                  <a:lnTo>
                    <a:pt x="1278" y="462"/>
                  </a:lnTo>
                  <a:lnTo>
                    <a:pt x="1310" y="421"/>
                  </a:lnTo>
                  <a:lnTo>
                    <a:pt x="1336" y="384"/>
                  </a:lnTo>
                  <a:lnTo>
                    <a:pt x="1360" y="350"/>
                  </a:lnTo>
                  <a:lnTo>
                    <a:pt x="1379" y="322"/>
                  </a:lnTo>
                  <a:lnTo>
                    <a:pt x="1394" y="298"/>
                  </a:lnTo>
                  <a:lnTo>
                    <a:pt x="1414" y="265"/>
                  </a:lnTo>
                  <a:lnTo>
                    <a:pt x="1420" y="253"/>
                  </a:lnTo>
                  <a:lnTo>
                    <a:pt x="1420" y="25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7" name="任意多边形: 形状 21"/>
            <p:cNvSpPr>
              <a:spLocks/>
            </p:cNvSpPr>
            <p:nvPr/>
          </p:nvSpPr>
          <p:spPr bwMode="auto">
            <a:xfrm>
              <a:off x="0" y="4507030"/>
              <a:ext cx="1624155" cy="101204"/>
            </a:xfrm>
            <a:custGeom>
              <a:avLst/>
              <a:gdLst>
                <a:gd name="T0" fmla="*/ 0 w 3248"/>
                <a:gd name="T1" fmla="*/ 255 h 255"/>
                <a:gd name="T2" fmla="*/ 0 w 3248"/>
                <a:gd name="T3" fmla="*/ 91 h 255"/>
                <a:gd name="T4" fmla="*/ 18 w 3248"/>
                <a:gd name="T5" fmla="*/ 91 h 255"/>
                <a:gd name="T6" fmla="*/ 70 w 3248"/>
                <a:gd name="T7" fmla="*/ 91 h 255"/>
                <a:gd name="T8" fmla="*/ 152 w 3248"/>
                <a:gd name="T9" fmla="*/ 90 h 255"/>
                <a:gd name="T10" fmla="*/ 260 w 3248"/>
                <a:gd name="T11" fmla="*/ 89 h 255"/>
                <a:gd name="T12" fmla="*/ 391 w 3248"/>
                <a:gd name="T13" fmla="*/ 88 h 255"/>
                <a:gd name="T14" fmla="*/ 541 w 3248"/>
                <a:gd name="T15" fmla="*/ 86 h 255"/>
                <a:gd name="T16" fmla="*/ 707 w 3248"/>
                <a:gd name="T17" fmla="*/ 83 h 255"/>
                <a:gd name="T18" fmla="*/ 884 w 3248"/>
                <a:gd name="T19" fmla="*/ 81 h 255"/>
                <a:gd name="T20" fmla="*/ 1069 w 3248"/>
                <a:gd name="T21" fmla="*/ 78 h 255"/>
                <a:gd name="T22" fmla="*/ 1258 w 3248"/>
                <a:gd name="T23" fmla="*/ 75 h 255"/>
                <a:gd name="T24" fmla="*/ 1449 w 3248"/>
                <a:gd name="T25" fmla="*/ 72 h 255"/>
                <a:gd name="T26" fmla="*/ 1635 w 3248"/>
                <a:gd name="T27" fmla="*/ 69 h 255"/>
                <a:gd name="T28" fmla="*/ 1815 w 3248"/>
                <a:gd name="T29" fmla="*/ 64 h 255"/>
                <a:gd name="T30" fmla="*/ 1984 w 3248"/>
                <a:gd name="T31" fmla="*/ 59 h 255"/>
                <a:gd name="T32" fmla="*/ 2138 w 3248"/>
                <a:gd name="T33" fmla="*/ 55 h 255"/>
                <a:gd name="T34" fmla="*/ 2275 w 3248"/>
                <a:gd name="T35" fmla="*/ 50 h 255"/>
                <a:gd name="T36" fmla="*/ 2396 w 3248"/>
                <a:gd name="T37" fmla="*/ 43 h 255"/>
                <a:gd name="T38" fmla="*/ 2509 w 3248"/>
                <a:gd name="T39" fmla="*/ 39 h 255"/>
                <a:gd name="T40" fmla="*/ 2612 w 3248"/>
                <a:gd name="T41" fmla="*/ 34 h 255"/>
                <a:gd name="T42" fmla="*/ 2706 w 3248"/>
                <a:gd name="T43" fmla="*/ 29 h 255"/>
                <a:gd name="T44" fmla="*/ 2791 w 3248"/>
                <a:gd name="T45" fmla="*/ 24 h 255"/>
                <a:gd name="T46" fmla="*/ 2868 w 3248"/>
                <a:gd name="T47" fmla="*/ 21 h 255"/>
                <a:gd name="T48" fmla="*/ 2936 w 3248"/>
                <a:gd name="T49" fmla="*/ 17 h 255"/>
                <a:gd name="T50" fmla="*/ 2996 w 3248"/>
                <a:gd name="T51" fmla="*/ 14 h 255"/>
                <a:gd name="T52" fmla="*/ 3048 w 3248"/>
                <a:gd name="T53" fmla="*/ 10 h 255"/>
                <a:gd name="T54" fmla="*/ 3092 w 3248"/>
                <a:gd name="T55" fmla="*/ 7 h 255"/>
                <a:gd name="T56" fmla="*/ 3129 w 3248"/>
                <a:gd name="T57" fmla="*/ 5 h 255"/>
                <a:gd name="T58" fmla="*/ 3160 w 3248"/>
                <a:gd name="T59" fmla="*/ 3 h 255"/>
                <a:gd name="T60" fmla="*/ 3182 w 3248"/>
                <a:gd name="T61" fmla="*/ 2 h 255"/>
                <a:gd name="T62" fmla="*/ 3198 w 3248"/>
                <a:gd name="T63" fmla="*/ 1 h 255"/>
                <a:gd name="T64" fmla="*/ 3207 w 3248"/>
                <a:gd name="T65" fmla="*/ 0 h 255"/>
                <a:gd name="T66" fmla="*/ 3211 w 3248"/>
                <a:gd name="T67" fmla="*/ 0 h 255"/>
                <a:gd name="T68" fmla="*/ 3247 w 3248"/>
                <a:gd name="T69" fmla="*/ 159 h 255"/>
                <a:gd name="T70" fmla="*/ 3248 w 3248"/>
                <a:gd name="T71" fmla="*/ 159 h 255"/>
                <a:gd name="T72" fmla="*/ 3248 w 3248"/>
                <a:gd name="T73" fmla="*/ 160 h 255"/>
                <a:gd name="T74" fmla="*/ 3237 w 3248"/>
                <a:gd name="T75" fmla="*/ 161 h 255"/>
                <a:gd name="T76" fmla="*/ 3211 w 3248"/>
                <a:gd name="T77" fmla="*/ 163 h 255"/>
                <a:gd name="T78" fmla="*/ 3197 w 3248"/>
                <a:gd name="T79" fmla="*/ 163 h 255"/>
                <a:gd name="T80" fmla="*/ 3155 w 3248"/>
                <a:gd name="T81" fmla="*/ 166 h 255"/>
                <a:gd name="T82" fmla="*/ 3086 w 3248"/>
                <a:gd name="T83" fmla="*/ 169 h 255"/>
                <a:gd name="T84" fmla="*/ 2991 w 3248"/>
                <a:gd name="T85" fmla="*/ 174 h 255"/>
                <a:gd name="T86" fmla="*/ 2869 w 3248"/>
                <a:gd name="T87" fmla="*/ 181 h 255"/>
                <a:gd name="T88" fmla="*/ 2723 w 3248"/>
                <a:gd name="T89" fmla="*/ 187 h 255"/>
                <a:gd name="T90" fmla="*/ 2552 w 3248"/>
                <a:gd name="T91" fmla="*/ 195 h 255"/>
                <a:gd name="T92" fmla="*/ 2356 w 3248"/>
                <a:gd name="T93" fmla="*/ 202 h 255"/>
                <a:gd name="T94" fmla="*/ 2137 w 3248"/>
                <a:gd name="T95" fmla="*/ 210 h 255"/>
                <a:gd name="T96" fmla="*/ 1895 w 3248"/>
                <a:gd name="T97" fmla="*/ 218 h 255"/>
                <a:gd name="T98" fmla="*/ 1632 w 3248"/>
                <a:gd name="T99" fmla="*/ 226 h 255"/>
                <a:gd name="T100" fmla="*/ 1346 w 3248"/>
                <a:gd name="T101" fmla="*/ 234 h 255"/>
                <a:gd name="T102" fmla="*/ 1040 w 3248"/>
                <a:gd name="T103" fmla="*/ 240 h 255"/>
                <a:gd name="T104" fmla="*/ 713 w 3248"/>
                <a:gd name="T105" fmla="*/ 246 h 255"/>
                <a:gd name="T106" fmla="*/ 366 w 3248"/>
                <a:gd name="T107" fmla="*/ 252 h 255"/>
                <a:gd name="T108" fmla="*/ 0 w 3248"/>
                <a:gd name="T10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48" h="255">
                  <a:moveTo>
                    <a:pt x="0" y="255"/>
                  </a:moveTo>
                  <a:lnTo>
                    <a:pt x="0" y="91"/>
                  </a:lnTo>
                  <a:lnTo>
                    <a:pt x="18" y="91"/>
                  </a:lnTo>
                  <a:lnTo>
                    <a:pt x="70" y="91"/>
                  </a:lnTo>
                  <a:lnTo>
                    <a:pt x="152" y="90"/>
                  </a:lnTo>
                  <a:lnTo>
                    <a:pt x="260" y="89"/>
                  </a:lnTo>
                  <a:lnTo>
                    <a:pt x="391" y="88"/>
                  </a:lnTo>
                  <a:lnTo>
                    <a:pt x="541" y="86"/>
                  </a:lnTo>
                  <a:lnTo>
                    <a:pt x="707" y="83"/>
                  </a:lnTo>
                  <a:lnTo>
                    <a:pt x="884" y="81"/>
                  </a:lnTo>
                  <a:lnTo>
                    <a:pt x="1069" y="78"/>
                  </a:lnTo>
                  <a:lnTo>
                    <a:pt x="1258" y="75"/>
                  </a:lnTo>
                  <a:lnTo>
                    <a:pt x="1449" y="72"/>
                  </a:lnTo>
                  <a:lnTo>
                    <a:pt x="1635" y="69"/>
                  </a:lnTo>
                  <a:lnTo>
                    <a:pt x="1815" y="64"/>
                  </a:lnTo>
                  <a:lnTo>
                    <a:pt x="1984" y="59"/>
                  </a:lnTo>
                  <a:lnTo>
                    <a:pt x="2138" y="55"/>
                  </a:lnTo>
                  <a:lnTo>
                    <a:pt x="2275" y="50"/>
                  </a:lnTo>
                  <a:lnTo>
                    <a:pt x="2396" y="43"/>
                  </a:lnTo>
                  <a:lnTo>
                    <a:pt x="2509" y="39"/>
                  </a:lnTo>
                  <a:lnTo>
                    <a:pt x="2612" y="34"/>
                  </a:lnTo>
                  <a:lnTo>
                    <a:pt x="2706" y="29"/>
                  </a:lnTo>
                  <a:lnTo>
                    <a:pt x="2791" y="24"/>
                  </a:lnTo>
                  <a:lnTo>
                    <a:pt x="2868" y="21"/>
                  </a:lnTo>
                  <a:lnTo>
                    <a:pt x="2936" y="17"/>
                  </a:lnTo>
                  <a:lnTo>
                    <a:pt x="2996" y="14"/>
                  </a:lnTo>
                  <a:lnTo>
                    <a:pt x="3048" y="10"/>
                  </a:lnTo>
                  <a:lnTo>
                    <a:pt x="3092" y="7"/>
                  </a:lnTo>
                  <a:lnTo>
                    <a:pt x="3129" y="5"/>
                  </a:lnTo>
                  <a:lnTo>
                    <a:pt x="3160" y="3"/>
                  </a:lnTo>
                  <a:lnTo>
                    <a:pt x="3182" y="2"/>
                  </a:lnTo>
                  <a:lnTo>
                    <a:pt x="3198" y="1"/>
                  </a:lnTo>
                  <a:lnTo>
                    <a:pt x="3207" y="0"/>
                  </a:lnTo>
                  <a:lnTo>
                    <a:pt x="3211" y="0"/>
                  </a:lnTo>
                  <a:lnTo>
                    <a:pt x="3247" y="159"/>
                  </a:lnTo>
                  <a:lnTo>
                    <a:pt x="3248" y="159"/>
                  </a:lnTo>
                  <a:lnTo>
                    <a:pt x="3248" y="160"/>
                  </a:lnTo>
                  <a:lnTo>
                    <a:pt x="3237" y="161"/>
                  </a:lnTo>
                  <a:lnTo>
                    <a:pt x="3211" y="163"/>
                  </a:lnTo>
                  <a:lnTo>
                    <a:pt x="3197" y="163"/>
                  </a:lnTo>
                  <a:lnTo>
                    <a:pt x="3155" y="166"/>
                  </a:lnTo>
                  <a:lnTo>
                    <a:pt x="3086" y="169"/>
                  </a:lnTo>
                  <a:lnTo>
                    <a:pt x="2991" y="174"/>
                  </a:lnTo>
                  <a:lnTo>
                    <a:pt x="2869" y="181"/>
                  </a:lnTo>
                  <a:lnTo>
                    <a:pt x="2723" y="187"/>
                  </a:lnTo>
                  <a:lnTo>
                    <a:pt x="2552" y="195"/>
                  </a:lnTo>
                  <a:lnTo>
                    <a:pt x="2356" y="202"/>
                  </a:lnTo>
                  <a:lnTo>
                    <a:pt x="2137" y="210"/>
                  </a:lnTo>
                  <a:lnTo>
                    <a:pt x="1895" y="218"/>
                  </a:lnTo>
                  <a:lnTo>
                    <a:pt x="1632" y="226"/>
                  </a:lnTo>
                  <a:lnTo>
                    <a:pt x="1346" y="234"/>
                  </a:lnTo>
                  <a:lnTo>
                    <a:pt x="1040" y="240"/>
                  </a:lnTo>
                  <a:lnTo>
                    <a:pt x="713" y="246"/>
                  </a:lnTo>
                  <a:lnTo>
                    <a:pt x="366" y="252"/>
                  </a:lnTo>
                  <a:lnTo>
                    <a:pt x="0" y="25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8" name="任意多边形: 形状 22"/>
            <p:cNvSpPr>
              <a:spLocks/>
            </p:cNvSpPr>
            <p:nvPr/>
          </p:nvSpPr>
          <p:spPr bwMode="auto">
            <a:xfrm>
              <a:off x="1775622" y="4001014"/>
              <a:ext cx="1379706" cy="560785"/>
            </a:xfrm>
            <a:custGeom>
              <a:avLst/>
              <a:gdLst>
                <a:gd name="T0" fmla="*/ 137 w 2761"/>
                <a:gd name="T1" fmla="*/ 1408 h 1414"/>
                <a:gd name="T2" fmla="*/ 354 w 2761"/>
                <a:gd name="T3" fmla="*/ 1391 h 1414"/>
                <a:gd name="T4" fmla="*/ 538 w 2761"/>
                <a:gd name="T5" fmla="*/ 1372 h 1414"/>
                <a:gd name="T6" fmla="*/ 669 w 2761"/>
                <a:gd name="T7" fmla="*/ 1357 h 1414"/>
                <a:gd name="T8" fmla="*/ 804 w 2761"/>
                <a:gd name="T9" fmla="*/ 1338 h 1414"/>
                <a:gd name="T10" fmla="*/ 941 w 2761"/>
                <a:gd name="T11" fmla="*/ 1317 h 1414"/>
                <a:gd name="T12" fmla="*/ 1080 w 2761"/>
                <a:gd name="T13" fmla="*/ 1292 h 1414"/>
                <a:gd name="T14" fmla="*/ 1219 w 2761"/>
                <a:gd name="T15" fmla="*/ 1263 h 1414"/>
                <a:gd name="T16" fmla="*/ 1357 w 2761"/>
                <a:gd name="T17" fmla="*/ 1230 h 1414"/>
                <a:gd name="T18" fmla="*/ 1493 w 2761"/>
                <a:gd name="T19" fmla="*/ 1194 h 1414"/>
                <a:gd name="T20" fmla="*/ 1624 w 2761"/>
                <a:gd name="T21" fmla="*/ 1153 h 1414"/>
                <a:gd name="T22" fmla="*/ 1751 w 2761"/>
                <a:gd name="T23" fmla="*/ 1108 h 1414"/>
                <a:gd name="T24" fmla="*/ 1872 w 2761"/>
                <a:gd name="T25" fmla="*/ 1057 h 1414"/>
                <a:gd name="T26" fmla="*/ 1984 w 2761"/>
                <a:gd name="T27" fmla="*/ 1001 h 1414"/>
                <a:gd name="T28" fmla="*/ 2105 w 2761"/>
                <a:gd name="T29" fmla="*/ 929 h 1414"/>
                <a:gd name="T30" fmla="*/ 2228 w 2761"/>
                <a:gd name="T31" fmla="*/ 846 h 1414"/>
                <a:gd name="T32" fmla="*/ 2334 w 2761"/>
                <a:gd name="T33" fmla="*/ 764 h 1414"/>
                <a:gd name="T34" fmla="*/ 2426 w 2761"/>
                <a:gd name="T35" fmla="*/ 682 h 1414"/>
                <a:gd name="T36" fmla="*/ 2503 w 2761"/>
                <a:gd name="T37" fmla="*/ 604 h 1414"/>
                <a:gd name="T38" fmla="*/ 2567 w 2761"/>
                <a:gd name="T39" fmla="*/ 528 h 1414"/>
                <a:gd name="T40" fmla="*/ 2620 w 2761"/>
                <a:gd name="T41" fmla="*/ 455 h 1414"/>
                <a:gd name="T42" fmla="*/ 2662 w 2761"/>
                <a:gd name="T43" fmla="*/ 386 h 1414"/>
                <a:gd name="T44" fmla="*/ 2695 w 2761"/>
                <a:gd name="T45" fmla="*/ 323 h 1414"/>
                <a:gd name="T46" fmla="*/ 2720 w 2761"/>
                <a:gd name="T47" fmla="*/ 264 h 1414"/>
                <a:gd name="T48" fmla="*/ 2737 w 2761"/>
                <a:gd name="T49" fmla="*/ 213 h 1414"/>
                <a:gd name="T50" fmla="*/ 2749 w 2761"/>
                <a:gd name="T51" fmla="*/ 167 h 1414"/>
                <a:gd name="T52" fmla="*/ 2758 w 2761"/>
                <a:gd name="T53" fmla="*/ 114 h 1414"/>
                <a:gd name="T54" fmla="*/ 2761 w 2761"/>
                <a:gd name="T55" fmla="*/ 74 h 1414"/>
                <a:gd name="T56" fmla="*/ 2613 w 2761"/>
                <a:gd name="T57" fmla="*/ 0 h 1414"/>
                <a:gd name="T58" fmla="*/ 2604 w 2761"/>
                <a:gd name="T59" fmla="*/ 30 h 1414"/>
                <a:gd name="T60" fmla="*/ 2571 w 2761"/>
                <a:gd name="T61" fmla="*/ 109 h 1414"/>
                <a:gd name="T62" fmla="*/ 2544 w 2761"/>
                <a:gd name="T63" fmla="*/ 164 h 1414"/>
                <a:gd name="T64" fmla="*/ 2510 w 2761"/>
                <a:gd name="T65" fmla="*/ 226 h 1414"/>
                <a:gd name="T66" fmla="*/ 2466 w 2761"/>
                <a:gd name="T67" fmla="*/ 296 h 1414"/>
                <a:gd name="T68" fmla="*/ 2413 w 2761"/>
                <a:gd name="T69" fmla="*/ 371 h 1414"/>
                <a:gd name="T70" fmla="*/ 2351 w 2761"/>
                <a:gd name="T71" fmla="*/ 450 h 1414"/>
                <a:gd name="T72" fmla="*/ 2277 w 2761"/>
                <a:gd name="T73" fmla="*/ 530 h 1414"/>
                <a:gd name="T74" fmla="*/ 2191 w 2761"/>
                <a:gd name="T75" fmla="*/ 610 h 1414"/>
                <a:gd name="T76" fmla="*/ 2094 w 2761"/>
                <a:gd name="T77" fmla="*/ 691 h 1414"/>
                <a:gd name="T78" fmla="*/ 1983 w 2761"/>
                <a:gd name="T79" fmla="*/ 768 h 1414"/>
                <a:gd name="T80" fmla="*/ 1858 w 2761"/>
                <a:gd name="T81" fmla="*/ 841 h 1414"/>
                <a:gd name="T82" fmla="*/ 1719 w 2761"/>
                <a:gd name="T83" fmla="*/ 910 h 1414"/>
                <a:gd name="T84" fmla="*/ 1564 w 2761"/>
                <a:gd name="T85" fmla="*/ 971 h 1414"/>
                <a:gd name="T86" fmla="*/ 1454 w 2761"/>
                <a:gd name="T87" fmla="*/ 1008 h 1414"/>
                <a:gd name="T88" fmla="*/ 1343 w 2761"/>
                <a:gd name="T89" fmla="*/ 1042 h 1414"/>
                <a:gd name="T90" fmla="*/ 1232 w 2761"/>
                <a:gd name="T91" fmla="*/ 1073 h 1414"/>
                <a:gd name="T92" fmla="*/ 1121 w 2761"/>
                <a:gd name="T93" fmla="*/ 1100 h 1414"/>
                <a:gd name="T94" fmla="*/ 1011 w 2761"/>
                <a:gd name="T95" fmla="*/ 1125 h 1414"/>
                <a:gd name="T96" fmla="*/ 903 w 2761"/>
                <a:gd name="T97" fmla="*/ 1147 h 1414"/>
                <a:gd name="T98" fmla="*/ 693 w 2761"/>
                <a:gd name="T99" fmla="*/ 1184 h 1414"/>
                <a:gd name="T100" fmla="*/ 493 w 2761"/>
                <a:gd name="T101" fmla="*/ 1212 h 1414"/>
                <a:gd name="T102" fmla="*/ 309 w 2761"/>
                <a:gd name="T103" fmla="*/ 1234 h 1414"/>
                <a:gd name="T104" fmla="*/ 143 w 2761"/>
                <a:gd name="T105" fmla="*/ 1247 h 1414"/>
                <a:gd name="T106" fmla="*/ 0 w 2761"/>
                <a:gd name="T107" fmla="*/ 1256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1" h="1414">
                  <a:moveTo>
                    <a:pt x="41" y="1414"/>
                  </a:moveTo>
                  <a:lnTo>
                    <a:pt x="137" y="1408"/>
                  </a:lnTo>
                  <a:lnTo>
                    <a:pt x="241" y="1401"/>
                  </a:lnTo>
                  <a:lnTo>
                    <a:pt x="354" y="1391"/>
                  </a:lnTo>
                  <a:lnTo>
                    <a:pt x="476" y="1380"/>
                  </a:lnTo>
                  <a:lnTo>
                    <a:pt x="538" y="1372"/>
                  </a:lnTo>
                  <a:lnTo>
                    <a:pt x="603" y="1365"/>
                  </a:lnTo>
                  <a:lnTo>
                    <a:pt x="669" y="1357"/>
                  </a:lnTo>
                  <a:lnTo>
                    <a:pt x="736" y="1348"/>
                  </a:lnTo>
                  <a:lnTo>
                    <a:pt x="804" y="1338"/>
                  </a:lnTo>
                  <a:lnTo>
                    <a:pt x="871" y="1328"/>
                  </a:lnTo>
                  <a:lnTo>
                    <a:pt x="941" y="1317"/>
                  </a:lnTo>
                  <a:lnTo>
                    <a:pt x="1010" y="1305"/>
                  </a:lnTo>
                  <a:lnTo>
                    <a:pt x="1080" y="1292"/>
                  </a:lnTo>
                  <a:lnTo>
                    <a:pt x="1150" y="1278"/>
                  </a:lnTo>
                  <a:lnTo>
                    <a:pt x="1219" y="1263"/>
                  </a:lnTo>
                  <a:lnTo>
                    <a:pt x="1288" y="1247"/>
                  </a:lnTo>
                  <a:lnTo>
                    <a:pt x="1357" y="1230"/>
                  </a:lnTo>
                  <a:lnTo>
                    <a:pt x="1426" y="1214"/>
                  </a:lnTo>
                  <a:lnTo>
                    <a:pt x="1493" y="1194"/>
                  </a:lnTo>
                  <a:lnTo>
                    <a:pt x="1559" y="1174"/>
                  </a:lnTo>
                  <a:lnTo>
                    <a:pt x="1624" y="1153"/>
                  </a:lnTo>
                  <a:lnTo>
                    <a:pt x="1689" y="1131"/>
                  </a:lnTo>
                  <a:lnTo>
                    <a:pt x="1751" y="1108"/>
                  </a:lnTo>
                  <a:lnTo>
                    <a:pt x="1813" y="1082"/>
                  </a:lnTo>
                  <a:lnTo>
                    <a:pt x="1872" y="1057"/>
                  </a:lnTo>
                  <a:lnTo>
                    <a:pt x="1929" y="1029"/>
                  </a:lnTo>
                  <a:lnTo>
                    <a:pt x="1984" y="1001"/>
                  </a:lnTo>
                  <a:lnTo>
                    <a:pt x="2037" y="971"/>
                  </a:lnTo>
                  <a:lnTo>
                    <a:pt x="2105" y="929"/>
                  </a:lnTo>
                  <a:lnTo>
                    <a:pt x="2168" y="888"/>
                  </a:lnTo>
                  <a:lnTo>
                    <a:pt x="2228" y="846"/>
                  </a:lnTo>
                  <a:lnTo>
                    <a:pt x="2283" y="805"/>
                  </a:lnTo>
                  <a:lnTo>
                    <a:pt x="2334" y="764"/>
                  </a:lnTo>
                  <a:lnTo>
                    <a:pt x="2382" y="723"/>
                  </a:lnTo>
                  <a:lnTo>
                    <a:pt x="2426" y="682"/>
                  </a:lnTo>
                  <a:lnTo>
                    <a:pt x="2466" y="643"/>
                  </a:lnTo>
                  <a:lnTo>
                    <a:pt x="2503" y="604"/>
                  </a:lnTo>
                  <a:lnTo>
                    <a:pt x="2536" y="565"/>
                  </a:lnTo>
                  <a:lnTo>
                    <a:pt x="2567" y="528"/>
                  </a:lnTo>
                  <a:lnTo>
                    <a:pt x="2595" y="491"/>
                  </a:lnTo>
                  <a:lnTo>
                    <a:pt x="2620" y="455"/>
                  </a:lnTo>
                  <a:lnTo>
                    <a:pt x="2642" y="420"/>
                  </a:lnTo>
                  <a:lnTo>
                    <a:pt x="2662" y="386"/>
                  </a:lnTo>
                  <a:lnTo>
                    <a:pt x="2680" y="353"/>
                  </a:lnTo>
                  <a:lnTo>
                    <a:pt x="2695" y="323"/>
                  </a:lnTo>
                  <a:lnTo>
                    <a:pt x="2708" y="293"/>
                  </a:lnTo>
                  <a:lnTo>
                    <a:pt x="2720" y="264"/>
                  </a:lnTo>
                  <a:lnTo>
                    <a:pt x="2729" y="238"/>
                  </a:lnTo>
                  <a:lnTo>
                    <a:pt x="2737" y="213"/>
                  </a:lnTo>
                  <a:lnTo>
                    <a:pt x="2743" y="189"/>
                  </a:lnTo>
                  <a:lnTo>
                    <a:pt x="2749" y="167"/>
                  </a:lnTo>
                  <a:lnTo>
                    <a:pt x="2753" y="148"/>
                  </a:lnTo>
                  <a:lnTo>
                    <a:pt x="2758" y="114"/>
                  </a:lnTo>
                  <a:lnTo>
                    <a:pt x="2760" y="90"/>
                  </a:lnTo>
                  <a:lnTo>
                    <a:pt x="2761" y="74"/>
                  </a:lnTo>
                  <a:lnTo>
                    <a:pt x="2761" y="70"/>
                  </a:lnTo>
                  <a:lnTo>
                    <a:pt x="2613" y="0"/>
                  </a:lnTo>
                  <a:lnTo>
                    <a:pt x="2611" y="7"/>
                  </a:lnTo>
                  <a:lnTo>
                    <a:pt x="2604" y="30"/>
                  </a:lnTo>
                  <a:lnTo>
                    <a:pt x="2591" y="63"/>
                  </a:lnTo>
                  <a:lnTo>
                    <a:pt x="2571" y="109"/>
                  </a:lnTo>
                  <a:lnTo>
                    <a:pt x="2558" y="135"/>
                  </a:lnTo>
                  <a:lnTo>
                    <a:pt x="2544" y="164"/>
                  </a:lnTo>
                  <a:lnTo>
                    <a:pt x="2529" y="195"/>
                  </a:lnTo>
                  <a:lnTo>
                    <a:pt x="2510" y="226"/>
                  </a:lnTo>
                  <a:lnTo>
                    <a:pt x="2489" y="261"/>
                  </a:lnTo>
                  <a:lnTo>
                    <a:pt x="2466" y="296"/>
                  </a:lnTo>
                  <a:lnTo>
                    <a:pt x="2441" y="333"/>
                  </a:lnTo>
                  <a:lnTo>
                    <a:pt x="2413" y="371"/>
                  </a:lnTo>
                  <a:lnTo>
                    <a:pt x="2384" y="409"/>
                  </a:lnTo>
                  <a:lnTo>
                    <a:pt x="2351" y="450"/>
                  </a:lnTo>
                  <a:lnTo>
                    <a:pt x="2315" y="489"/>
                  </a:lnTo>
                  <a:lnTo>
                    <a:pt x="2277" y="530"/>
                  </a:lnTo>
                  <a:lnTo>
                    <a:pt x="2236" y="570"/>
                  </a:lnTo>
                  <a:lnTo>
                    <a:pt x="2191" y="610"/>
                  </a:lnTo>
                  <a:lnTo>
                    <a:pt x="2145" y="651"/>
                  </a:lnTo>
                  <a:lnTo>
                    <a:pt x="2094" y="691"/>
                  </a:lnTo>
                  <a:lnTo>
                    <a:pt x="2040" y="730"/>
                  </a:lnTo>
                  <a:lnTo>
                    <a:pt x="1983" y="768"/>
                  </a:lnTo>
                  <a:lnTo>
                    <a:pt x="1923" y="805"/>
                  </a:lnTo>
                  <a:lnTo>
                    <a:pt x="1858" y="841"/>
                  </a:lnTo>
                  <a:lnTo>
                    <a:pt x="1790" y="876"/>
                  </a:lnTo>
                  <a:lnTo>
                    <a:pt x="1719" y="910"/>
                  </a:lnTo>
                  <a:lnTo>
                    <a:pt x="1643" y="942"/>
                  </a:lnTo>
                  <a:lnTo>
                    <a:pt x="1564" y="971"/>
                  </a:lnTo>
                  <a:lnTo>
                    <a:pt x="1509" y="990"/>
                  </a:lnTo>
                  <a:lnTo>
                    <a:pt x="1454" y="1008"/>
                  </a:lnTo>
                  <a:lnTo>
                    <a:pt x="1398" y="1025"/>
                  </a:lnTo>
                  <a:lnTo>
                    <a:pt x="1343" y="1042"/>
                  </a:lnTo>
                  <a:lnTo>
                    <a:pt x="1287" y="1057"/>
                  </a:lnTo>
                  <a:lnTo>
                    <a:pt x="1232" y="1073"/>
                  </a:lnTo>
                  <a:lnTo>
                    <a:pt x="1176" y="1087"/>
                  </a:lnTo>
                  <a:lnTo>
                    <a:pt x="1121" y="1100"/>
                  </a:lnTo>
                  <a:lnTo>
                    <a:pt x="1066" y="1113"/>
                  </a:lnTo>
                  <a:lnTo>
                    <a:pt x="1011" y="1125"/>
                  </a:lnTo>
                  <a:lnTo>
                    <a:pt x="957" y="1136"/>
                  </a:lnTo>
                  <a:lnTo>
                    <a:pt x="903" y="1147"/>
                  </a:lnTo>
                  <a:lnTo>
                    <a:pt x="796" y="1167"/>
                  </a:lnTo>
                  <a:lnTo>
                    <a:pt x="693" y="1184"/>
                  </a:lnTo>
                  <a:lnTo>
                    <a:pt x="591" y="1200"/>
                  </a:lnTo>
                  <a:lnTo>
                    <a:pt x="493" y="1212"/>
                  </a:lnTo>
                  <a:lnTo>
                    <a:pt x="399" y="1224"/>
                  </a:lnTo>
                  <a:lnTo>
                    <a:pt x="309" y="1234"/>
                  </a:lnTo>
                  <a:lnTo>
                    <a:pt x="223" y="1241"/>
                  </a:lnTo>
                  <a:lnTo>
                    <a:pt x="143" y="1247"/>
                  </a:lnTo>
                  <a:lnTo>
                    <a:pt x="69" y="1253"/>
                  </a:lnTo>
                  <a:lnTo>
                    <a:pt x="0" y="1256"/>
                  </a:lnTo>
                  <a:lnTo>
                    <a:pt x="41" y="141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9" name="任意多边形: 形状 23"/>
            <p:cNvSpPr>
              <a:spLocks/>
            </p:cNvSpPr>
            <p:nvPr/>
          </p:nvSpPr>
          <p:spPr bwMode="auto">
            <a:xfrm>
              <a:off x="3128334" y="3383080"/>
              <a:ext cx="689853" cy="548879"/>
            </a:xfrm>
            <a:custGeom>
              <a:avLst/>
              <a:gdLst>
                <a:gd name="T0" fmla="*/ 119 w 1382"/>
                <a:gd name="T1" fmla="*/ 1382 h 1382"/>
                <a:gd name="T2" fmla="*/ 124 w 1382"/>
                <a:gd name="T3" fmla="*/ 1336 h 1382"/>
                <a:gd name="T4" fmla="*/ 141 w 1382"/>
                <a:gd name="T5" fmla="*/ 1213 h 1382"/>
                <a:gd name="T6" fmla="*/ 155 w 1382"/>
                <a:gd name="T7" fmla="*/ 1131 h 1382"/>
                <a:gd name="T8" fmla="*/ 174 w 1382"/>
                <a:gd name="T9" fmla="*/ 1037 h 1382"/>
                <a:gd name="T10" fmla="*/ 197 w 1382"/>
                <a:gd name="T11" fmla="*/ 938 h 1382"/>
                <a:gd name="T12" fmla="*/ 225 w 1382"/>
                <a:gd name="T13" fmla="*/ 833 h 1382"/>
                <a:gd name="T14" fmla="*/ 260 w 1382"/>
                <a:gd name="T15" fmla="*/ 727 h 1382"/>
                <a:gd name="T16" fmla="*/ 302 w 1382"/>
                <a:gd name="T17" fmla="*/ 623 h 1382"/>
                <a:gd name="T18" fmla="*/ 349 w 1382"/>
                <a:gd name="T19" fmla="*/ 523 h 1382"/>
                <a:gd name="T20" fmla="*/ 403 w 1382"/>
                <a:gd name="T21" fmla="*/ 430 h 1382"/>
                <a:gd name="T22" fmla="*/ 466 w 1382"/>
                <a:gd name="T23" fmla="*/ 349 h 1382"/>
                <a:gd name="T24" fmla="*/ 536 w 1382"/>
                <a:gd name="T25" fmla="*/ 280 h 1382"/>
                <a:gd name="T26" fmla="*/ 615 w 1382"/>
                <a:gd name="T27" fmla="*/ 228 h 1382"/>
                <a:gd name="T28" fmla="*/ 702 w 1382"/>
                <a:gd name="T29" fmla="*/ 195 h 1382"/>
                <a:gd name="T30" fmla="*/ 1016 w 1382"/>
                <a:gd name="T31" fmla="*/ 122 h 1382"/>
                <a:gd name="T32" fmla="*/ 1227 w 1382"/>
                <a:gd name="T33" fmla="*/ 77 h 1382"/>
                <a:gd name="T34" fmla="*/ 1345 w 1382"/>
                <a:gd name="T35" fmla="*/ 54 h 1382"/>
                <a:gd name="T36" fmla="*/ 1382 w 1382"/>
                <a:gd name="T37" fmla="*/ 47 h 1382"/>
                <a:gd name="T38" fmla="*/ 1227 w 1382"/>
                <a:gd name="T39" fmla="*/ 0 h 1382"/>
                <a:gd name="T40" fmla="*/ 1169 w 1382"/>
                <a:gd name="T41" fmla="*/ 5 h 1382"/>
                <a:gd name="T42" fmla="*/ 1063 w 1382"/>
                <a:gd name="T43" fmla="*/ 16 h 1382"/>
                <a:gd name="T44" fmla="*/ 964 w 1382"/>
                <a:gd name="T45" fmla="*/ 30 h 1382"/>
                <a:gd name="T46" fmla="*/ 891 w 1382"/>
                <a:gd name="T47" fmla="*/ 44 h 1382"/>
                <a:gd name="T48" fmla="*/ 813 w 1382"/>
                <a:gd name="T49" fmla="*/ 60 h 1382"/>
                <a:gd name="T50" fmla="*/ 734 w 1382"/>
                <a:gd name="T51" fmla="*/ 80 h 1382"/>
                <a:gd name="T52" fmla="*/ 656 w 1382"/>
                <a:gd name="T53" fmla="*/ 103 h 1382"/>
                <a:gd name="T54" fmla="*/ 580 w 1382"/>
                <a:gd name="T55" fmla="*/ 131 h 1382"/>
                <a:gd name="T56" fmla="*/ 507 w 1382"/>
                <a:gd name="T57" fmla="*/ 163 h 1382"/>
                <a:gd name="T58" fmla="*/ 439 w 1382"/>
                <a:gd name="T59" fmla="*/ 198 h 1382"/>
                <a:gd name="T60" fmla="*/ 379 w 1382"/>
                <a:gd name="T61" fmla="*/ 240 h 1382"/>
                <a:gd name="T62" fmla="*/ 328 w 1382"/>
                <a:gd name="T63" fmla="*/ 285 h 1382"/>
                <a:gd name="T64" fmla="*/ 286 w 1382"/>
                <a:gd name="T65" fmla="*/ 338 h 1382"/>
                <a:gd name="T66" fmla="*/ 249 w 1382"/>
                <a:gd name="T67" fmla="*/ 399 h 1382"/>
                <a:gd name="T68" fmla="*/ 214 w 1382"/>
                <a:gd name="T69" fmla="*/ 470 h 1382"/>
                <a:gd name="T70" fmla="*/ 182 w 1382"/>
                <a:gd name="T71" fmla="*/ 548 h 1382"/>
                <a:gd name="T72" fmla="*/ 153 w 1382"/>
                <a:gd name="T73" fmla="*/ 629 h 1382"/>
                <a:gd name="T74" fmla="*/ 126 w 1382"/>
                <a:gd name="T75" fmla="*/ 714 h 1382"/>
                <a:gd name="T76" fmla="*/ 103 w 1382"/>
                <a:gd name="T77" fmla="*/ 800 h 1382"/>
                <a:gd name="T78" fmla="*/ 82 w 1382"/>
                <a:gd name="T79" fmla="*/ 886 h 1382"/>
                <a:gd name="T80" fmla="*/ 55 w 1382"/>
                <a:gd name="T81" fmla="*/ 1009 h 1382"/>
                <a:gd name="T82" fmla="*/ 28 w 1382"/>
                <a:gd name="T83" fmla="*/ 1155 h 1382"/>
                <a:gd name="T84" fmla="*/ 11 w 1382"/>
                <a:gd name="T85" fmla="*/ 1267 h 1382"/>
                <a:gd name="T86" fmla="*/ 1 w 1382"/>
                <a:gd name="T87" fmla="*/ 133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2" h="1382">
                  <a:moveTo>
                    <a:pt x="0" y="1338"/>
                  </a:moveTo>
                  <a:lnTo>
                    <a:pt x="119" y="1382"/>
                  </a:lnTo>
                  <a:lnTo>
                    <a:pt x="120" y="1371"/>
                  </a:lnTo>
                  <a:lnTo>
                    <a:pt x="124" y="1336"/>
                  </a:lnTo>
                  <a:lnTo>
                    <a:pt x="130" y="1283"/>
                  </a:lnTo>
                  <a:lnTo>
                    <a:pt x="141" y="1213"/>
                  </a:lnTo>
                  <a:lnTo>
                    <a:pt x="147" y="1174"/>
                  </a:lnTo>
                  <a:lnTo>
                    <a:pt x="155" y="1131"/>
                  </a:lnTo>
                  <a:lnTo>
                    <a:pt x="164" y="1085"/>
                  </a:lnTo>
                  <a:lnTo>
                    <a:pt x="174" y="1037"/>
                  </a:lnTo>
                  <a:lnTo>
                    <a:pt x="185" y="989"/>
                  </a:lnTo>
                  <a:lnTo>
                    <a:pt x="197" y="938"/>
                  </a:lnTo>
                  <a:lnTo>
                    <a:pt x="211" y="886"/>
                  </a:lnTo>
                  <a:lnTo>
                    <a:pt x="225" y="833"/>
                  </a:lnTo>
                  <a:lnTo>
                    <a:pt x="242" y="780"/>
                  </a:lnTo>
                  <a:lnTo>
                    <a:pt x="260" y="727"/>
                  </a:lnTo>
                  <a:lnTo>
                    <a:pt x="280" y="675"/>
                  </a:lnTo>
                  <a:lnTo>
                    <a:pt x="302" y="623"/>
                  </a:lnTo>
                  <a:lnTo>
                    <a:pt x="324" y="572"/>
                  </a:lnTo>
                  <a:lnTo>
                    <a:pt x="349" y="523"/>
                  </a:lnTo>
                  <a:lnTo>
                    <a:pt x="376" y="476"/>
                  </a:lnTo>
                  <a:lnTo>
                    <a:pt x="403" y="430"/>
                  </a:lnTo>
                  <a:lnTo>
                    <a:pt x="434" y="388"/>
                  </a:lnTo>
                  <a:lnTo>
                    <a:pt x="466" y="349"/>
                  </a:lnTo>
                  <a:lnTo>
                    <a:pt x="499" y="313"/>
                  </a:lnTo>
                  <a:lnTo>
                    <a:pt x="536" y="280"/>
                  </a:lnTo>
                  <a:lnTo>
                    <a:pt x="574" y="251"/>
                  </a:lnTo>
                  <a:lnTo>
                    <a:pt x="615" y="228"/>
                  </a:lnTo>
                  <a:lnTo>
                    <a:pt x="657" y="209"/>
                  </a:lnTo>
                  <a:lnTo>
                    <a:pt x="702" y="195"/>
                  </a:lnTo>
                  <a:lnTo>
                    <a:pt x="873" y="155"/>
                  </a:lnTo>
                  <a:lnTo>
                    <a:pt x="1016" y="122"/>
                  </a:lnTo>
                  <a:lnTo>
                    <a:pt x="1134" y="97"/>
                  </a:lnTo>
                  <a:lnTo>
                    <a:pt x="1227" y="77"/>
                  </a:lnTo>
                  <a:lnTo>
                    <a:pt x="1297" y="63"/>
                  </a:lnTo>
                  <a:lnTo>
                    <a:pt x="1345" y="54"/>
                  </a:lnTo>
                  <a:lnTo>
                    <a:pt x="1373" y="49"/>
                  </a:lnTo>
                  <a:lnTo>
                    <a:pt x="1382" y="47"/>
                  </a:lnTo>
                  <a:lnTo>
                    <a:pt x="1235" y="0"/>
                  </a:lnTo>
                  <a:lnTo>
                    <a:pt x="1227" y="0"/>
                  </a:lnTo>
                  <a:lnTo>
                    <a:pt x="1205" y="2"/>
                  </a:lnTo>
                  <a:lnTo>
                    <a:pt x="1169" y="5"/>
                  </a:lnTo>
                  <a:lnTo>
                    <a:pt x="1121" y="9"/>
                  </a:lnTo>
                  <a:lnTo>
                    <a:pt x="1063" y="16"/>
                  </a:lnTo>
                  <a:lnTo>
                    <a:pt x="999" y="25"/>
                  </a:lnTo>
                  <a:lnTo>
                    <a:pt x="964" y="30"/>
                  </a:lnTo>
                  <a:lnTo>
                    <a:pt x="928" y="37"/>
                  </a:lnTo>
                  <a:lnTo>
                    <a:pt x="891" y="44"/>
                  </a:lnTo>
                  <a:lnTo>
                    <a:pt x="852" y="51"/>
                  </a:lnTo>
                  <a:lnTo>
                    <a:pt x="813" y="60"/>
                  </a:lnTo>
                  <a:lnTo>
                    <a:pt x="774" y="69"/>
                  </a:lnTo>
                  <a:lnTo>
                    <a:pt x="734" y="80"/>
                  </a:lnTo>
                  <a:lnTo>
                    <a:pt x="695" y="91"/>
                  </a:lnTo>
                  <a:lnTo>
                    <a:pt x="656" y="103"/>
                  </a:lnTo>
                  <a:lnTo>
                    <a:pt x="618" y="116"/>
                  </a:lnTo>
                  <a:lnTo>
                    <a:pt x="580" y="131"/>
                  </a:lnTo>
                  <a:lnTo>
                    <a:pt x="543" y="146"/>
                  </a:lnTo>
                  <a:lnTo>
                    <a:pt x="507" y="163"/>
                  </a:lnTo>
                  <a:lnTo>
                    <a:pt x="472" y="179"/>
                  </a:lnTo>
                  <a:lnTo>
                    <a:pt x="439" y="198"/>
                  </a:lnTo>
                  <a:lnTo>
                    <a:pt x="408" y="219"/>
                  </a:lnTo>
                  <a:lnTo>
                    <a:pt x="379" y="240"/>
                  </a:lnTo>
                  <a:lnTo>
                    <a:pt x="352" y="262"/>
                  </a:lnTo>
                  <a:lnTo>
                    <a:pt x="328" y="285"/>
                  </a:lnTo>
                  <a:lnTo>
                    <a:pt x="306" y="311"/>
                  </a:lnTo>
                  <a:lnTo>
                    <a:pt x="286" y="338"/>
                  </a:lnTo>
                  <a:lnTo>
                    <a:pt x="267" y="368"/>
                  </a:lnTo>
                  <a:lnTo>
                    <a:pt x="249" y="399"/>
                  </a:lnTo>
                  <a:lnTo>
                    <a:pt x="231" y="434"/>
                  </a:lnTo>
                  <a:lnTo>
                    <a:pt x="214" y="470"/>
                  </a:lnTo>
                  <a:lnTo>
                    <a:pt x="197" y="508"/>
                  </a:lnTo>
                  <a:lnTo>
                    <a:pt x="182" y="548"/>
                  </a:lnTo>
                  <a:lnTo>
                    <a:pt x="167" y="588"/>
                  </a:lnTo>
                  <a:lnTo>
                    <a:pt x="153" y="629"/>
                  </a:lnTo>
                  <a:lnTo>
                    <a:pt x="139" y="671"/>
                  </a:lnTo>
                  <a:lnTo>
                    <a:pt x="126" y="714"/>
                  </a:lnTo>
                  <a:lnTo>
                    <a:pt x="114" y="757"/>
                  </a:lnTo>
                  <a:lnTo>
                    <a:pt x="103" y="800"/>
                  </a:lnTo>
                  <a:lnTo>
                    <a:pt x="92" y="843"/>
                  </a:lnTo>
                  <a:lnTo>
                    <a:pt x="82" y="886"/>
                  </a:lnTo>
                  <a:lnTo>
                    <a:pt x="72" y="927"/>
                  </a:lnTo>
                  <a:lnTo>
                    <a:pt x="55" y="1009"/>
                  </a:lnTo>
                  <a:lnTo>
                    <a:pt x="40" y="1086"/>
                  </a:lnTo>
                  <a:lnTo>
                    <a:pt x="28" y="1155"/>
                  </a:lnTo>
                  <a:lnTo>
                    <a:pt x="18" y="1216"/>
                  </a:lnTo>
                  <a:lnTo>
                    <a:pt x="11" y="1267"/>
                  </a:lnTo>
                  <a:lnTo>
                    <a:pt x="4" y="1305"/>
                  </a:lnTo>
                  <a:lnTo>
                    <a:pt x="1" y="1330"/>
                  </a:lnTo>
                  <a:lnTo>
                    <a:pt x="0" y="13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0" name="任意多边形: 形状 24"/>
            <p:cNvSpPr>
              <a:spLocks/>
            </p:cNvSpPr>
            <p:nvPr/>
          </p:nvSpPr>
          <p:spPr bwMode="auto">
            <a:xfrm>
              <a:off x="3861679" y="2962789"/>
              <a:ext cx="1433695" cy="406004"/>
            </a:xfrm>
            <a:custGeom>
              <a:avLst/>
              <a:gdLst>
                <a:gd name="T0" fmla="*/ 188 w 2868"/>
                <a:gd name="T1" fmla="*/ 1023 h 1023"/>
                <a:gd name="T2" fmla="*/ 266 w 2868"/>
                <a:gd name="T3" fmla="*/ 1010 h 1023"/>
                <a:gd name="T4" fmla="*/ 470 w 2868"/>
                <a:gd name="T5" fmla="*/ 973 h 1023"/>
                <a:gd name="T6" fmla="*/ 768 w 2868"/>
                <a:gd name="T7" fmla="*/ 917 h 1023"/>
                <a:gd name="T8" fmla="*/ 1121 w 2868"/>
                <a:gd name="T9" fmla="*/ 844 h 1023"/>
                <a:gd name="T10" fmla="*/ 1308 w 2868"/>
                <a:gd name="T11" fmla="*/ 802 h 1023"/>
                <a:gd name="T12" fmla="*/ 1495 w 2868"/>
                <a:gd name="T13" fmla="*/ 757 h 1023"/>
                <a:gd name="T14" fmla="*/ 1678 w 2868"/>
                <a:gd name="T15" fmla="*/ 711 h 1023"/>
                <a:gd name="T16" fmla="*/ 1853 w 2868"/>
                <a:gd name="T17" fmla="*/ 662 h 1023"/>
                <a:gd name="T18" fmla="*/ 2015 w 2868"/>
                <a:gd name="T19" fmla="*/ 612 h 1023"/>
                <a:gd name="T20" fmla="*/ 2158 w 2868"/>
                <a:gd name="T21" fmla="*/ 561 h 1023"/>
                <a:gd name="T22" fmla="*/ 2280 w 2868"/>
                <a:gd name="T23" fmla="*/ 510 h 1023"/>
                <a:gd name="T24" fmla="*/ 2375 w 2868"/>
                <a:gd name="T25" fmla="*/ 458 h 1023"/>
                <a:gd name="T26" fmla="*/ 2451 w 2868"/>
                <a:gd name="T27" fmla="*/ 407 h 1023"/>
                <a:gd name="T28" fmla="*/ 2519 w 2868"/>
                <a:gd name="T29" fmla="*/ 360 h 1023"/>
                <a:gd name="T30" fmla="*/ 2633 w 2868"/>
                <a:gd name="T31" fmla="*/ 274 h 1023"/>
                <a:gd name="T32" fmla="*/ 2719 w 2868"/>
                <a:gd name="T33" fmla="*/ 201 h 1023"/>
                <a:gd name="T34" fmla="*/ 2782 w 2868"/>
                <a:gd name="T35" fmla="*/ 139 h 1023"/>
                <a:gd name="T36" fmla="*/ 2825 w 2868"/>
                <a:gd name="T37" fmla="*/ 92 h 1023"/>
                <a:gd name="T38" fmla="*/ 2851 w 2868"/>
                <a:gd name="T39" fmla="*/ 57 h 1023"/>
                <a:gd name="T40" fmla="*/ 2868 w 2868"/>
                <a:gd name="T41" fmla="*/ 29 h 1023"/>
                <a:gd name="T42" fmla="*/ 2782 w 2868"/>
                <a:gd name="T43" fmla="*/ 4 h 1023"/>
                <a:gd name="T44" fmla="*/ 2753 w 2868"/>
                <a:gd name="T45" fmla="*/ 38 h 1023"/>
                <a:gd name="T46" fmla="*/ 2692 w 2868"/>
                <a:gd name="T47" fmla="*/ 98 h 1023"/>
                <a:gd name="T48" fmla="*/ 2629 w 2868"/>
                <a:gd name="T49" fmla="*/ 157 h 1023"/>
                <a:gd name="T50" fmla="*/ 2577 w 2868"/>
                <a:gd name="T51" fmla="*/ 200 h 1023"/>
                <a:gd name="T52" fmla="*/ 2518 w 2868"/>
                <a:gd name="T53" fmla="*/ 246 h 1023"/>
                <a:gd name="T54" fmla="*/ 2451 w 2868"/>
                <a:gd name="T55" fmla="*/ 293 h 1023"/>
                <a:gd name="T56" fmla="*/ 2378 w 2868"/>
                <a:gd name="T57" fmla="*/ 340 h 1023"/>
                <a:gd name="T58" fmla="*/ 2297 w 2868"/>
                <a:gd name="T59" fmla="*/ 387 h 1023"/>
                <a:gd name="T60" fmla="*/ 2210 w 2868"/>
                <a:gd name="T61" fmla="*/ 432 h 1023"/>
                <a:gd name="T62" fmla="*/ 2115 w 2868"/>
                <a:gd name="T63" fmla="*/ 476 h 1023"/>
                <a:gd name="T64" fmla="*/ 2014 w 2868"/>
                <a:gd name="T65" fmla="*/ 515 h 1023"/>
                <a:gd name="T66" fmla="*/ 1905 w 2868"/>
                <a:gd name="T67" fmla="*/ 550 h 1023"/>
                <a:gd name="T68" fmla="*/ 1726 w 2868"/>
                <a:gd name="T69" fmla="*/ 597 h 1023"/>
                <a:gd name="T70" fmla="*/ 1449 w 2868"/>
                <a:gd name="T71" fmla="*/ 664 h 1023"/>
                <a:gd name="T72" fmla="*/ 1146 w 2868"/>
                <a:gd name="T73" fmla="*/ 734 h 1023"/>
                <a:gd name="T74" fmla="*/ 841 w 2868"/>
                <a:gd name="T75" fmla="*/ 802 h 1023"/>
                <a:gd name="T76" fmla="*/ 553 w 2868"/>
                <a:gd name="T77" fmla="*/ 865 h 1023"/>
                <a:gd name="T78" fmla="*/ 305 w 2868"/>
                <a:gd name="T79" fmla="*/ 918 h 1023"/>
                <a:gd name="T80" fmla="*/ 119 w 2868"/>
                <a:gd name="T81" fmla="*/ 957 h 1023"/>
                <a:gd name="T82" fmla="*/ 15 w 2868"/>
                <a:gd name="T83" fmla="*/ 97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8" h="1023">
                  <a:moveTo>
                    <a:pt x="0" y="982"/>
                  </a:moveTo>
                  <a:lnTo>
                    <a:pt x="188" y="1023"/>
                  </a:lnTo>
                  <a:lnTo>
                    <a:pt x="208" y="1019"/>
                  </a:lnTo>
                  <a:lnTo>
                    <a:pt x="266" y="1010"/>
                  </a:lnTo>
                  <a:lnTo>
                    <a:pt x="353" y="994"/>
                  </a:lnTo>
                  <a:lnTo>
                    <a:pt x="470" y="973"/>
                  </a:lnTo>
                  <a:lnTo>
                    <a:pt x="609" y="948"/>
                  </a:lnTo>
                  <a:lnTo>
                    <a:pt x="768" y="917"/>
                  </a:lnTo>
                  <a:lnTo>
                    <a:pt x="940" y="882"/>
                  </a:lnTo>
                  <a:lnTo>
                    <a:pt x="1121" y="844"/>
                  </a:lnTo>
                  <a:lnTo>
                    <a:pt x="1214" y="823"/>
                  </a:lnTo>
                  <a:lnTo>
                    <a:pt x="1308" y="802"/>
                  </a:lnTo>
                  <a:lnTo>
                    <a:pt x="1401" y="780"/>
                  </a:lnTo>
                  <a:lnTo>
                    <a:pt x="1495" y="757"/>
                  </a:lnTo>
                  <a:lnTo>
                    <a:pt x="1587" y="735"/>
                  </a:lnTo>
                  <a:lnTo>
                    <a:pt x="1678" y="711"/>
                  </a:lnTo>
                  <a:lnTo>
                    <a:pt x="1767" y="686"/>
                  </a:lnTo>
                  <a:lnTo>
                    <a:pt x="1853" y="662"/>
                  </a:lnTo>
                  <a:lnTo>
                    <a:pt x="1935" y="638"/>
                  </a:lnTo>
                  <a:lnTo>
                    <a:pt x="2015" y="612"/>
                  </a:lnTo>
                  <a:lnTo>
                    <a:pt x="2089" y="587"/>
                  </a:lnTo>
                  <a:lnTo>
                    <a:pt x="2158" y="561"/>
                  </a:lnTo>
                  <a:lnTo>
                    <a:pt x="2222" y="535"/>
                  </a:lnTo>
                  <a:lnTo>
                    <a:pt x="2280" y="510"/>
                  </a:lnTo>
                  <a:lnTo>
                    <a:pt x="2331" y="483"/>
                  </a:lnTo>
                  <a:lnTo>
                    <a:pt x="2375" y="458"/>
                  </a:lnTo>
                  <a:lnTo>
                    <a:pt x="2414" y="432"/>
                  </a:lnTo>
                  <a:lnTo>
                    <a:pt x="2451" y="407"/>
                  </a:lnTo>
                  <a:lnTo>
                    <a:pt x="2486" y="384"/>
                  </a:lnTo>
                  <a:lnTo>
                    <a:pt x="2519" y="360"/>
                  </a:lnTo>
                  <a:lnTo>
                    <a:pt x="2579" y="316"/>
                  </a:lnTo>
                  <a:lnTo>
                    <a:pt x="2633" y="274"/>
                  </a:lnTo>
                  <a:lnTo>
                    <a:pt x="2679" y="235"/>
                  </a:lnTo>
                  <a:lnTo>
                    <a:pt x="2719" y="201"/>
                  </a:lnTo>
                  <a:lnTo>
                    <a:pt x="2754" y="169"/>
                  </a:lnTo>
                  <a:lnTo>
                    <a:pt x="2782" y="139"/>
                  </a:lnTo>
                  <a:lnTo>
                    <a:pt x="2806" y="114"/>
                  </a:lnTo>
                  <a:lnTo>
                    <a:pt x="2825" y="92"/>
                  </a:lnTo>
                  <a:lnTo>
                    <a:pt x="2839" y="73"/>
                  </a:lnTo>
                  <a:lnTo>
                    <a:pt x="2851" y="57"/>
                  </a:lnTo>
                  <a:lnTo>
                    <a:pt x="2864" y="36"/>
                  </a:lnTo>
                  <a:lnTo>
                    <a:pt x="2868" y="29"/>
                  </a:lnTo>
                  <a:lnTo>
                    <a:pt x="2787" y="0"/>
                  </a:lnTo>
                  <a:lnTo>
                    <a:pt x="2782" y="4"/>
                  </a:lnTo>
                  <a:lnTo>
                    <a:pt x="2772" y="18"/>
                  </a:lnTo>
                  <a:lnTo>
                    <a:pt x="2753" y="38"/>
                  </a:lnTo>
                  <a:lnTo>
                    <a:pt x="2726" y="65"/>
                  </a:lnTo>
                  <a:lnTo>
                    <a:pt x="2692" y="98"/>
                  </a:lnTo>
                  <a:lnTo>
                    <a:pt x="2652" y="136"/>
                  </a:lnTo>
                  <a:lnTo>
                    <a:pt x="2629" y="157"/>
                  </a:lnTo>
                  <a:lnTo>
                    <a:pt x="2604" y="178"/>
                  </a:lnTo>
                  <a:lnTo>
                    <a:pt x="2577" y="200"/>
                  </a:lnTo>
                  <a:lnTo>
                    <a:pt x="2549" y="223"/>
                  </a:lnTo>
                  <a:lnTo>
                    <a:pt x="2518" y="246"/>
                  </a:lnTo>
                  <a:lnTo>
                    <a:pt x="2485" y="269"/>
                  </a:lnTo>
                  <a:lnTo>
                    <a:pt x="2451" y="293"/>
                  </a:lnTo>
                  <a:lnTo>
                    <a:pt x="2415" y="316"/>
                  </a:lnTo>
                  <a:lnTo>
                    <a:pt x="2378" y="340"/>
                  </a:lnTo>
                  <a:lnTo>
                    <a:pt x="2338" y="364"/>
                  </a:lnTo>
                  <a:lnTo>
                    <a:pt x="2297" y="387"/>
                  </a:lnTo>
                  <a:lnTo>
                    <a:pt x="2255" y="410"/>
                  </a:lnTo>
                  <a:lnTo>
                    <a:pt x="2210" y="432"/>
                  </a:lnTo>
                  <a:lnTo>
                    <a:pt x="2164" y="454"/>
                  </a:lnTo>
                  <a:lnTo>
                    <a:pt x="2115" y="476"/>
                  </a:lnTo>
                  <a:lnTo>
                    <a:pt x="2065" y="496"/>
                  </a:lnTo>
                  <a:lnTo>
                    <a:pt x="2014" y="515"/>
                  </a:lnTo>
                  <a:lnTo>
                    <a:pt x="1961" y="533"/>
                  </a:lnTo>
                  <a:lnTo>
                    <a:pt x="1905" y="550"/>
                  </a:lnTo>
                  <a:lnTo>
                    <a:pt x="1849" y="566"/>
                  </a:lnTo>
                  <a:lnTo>
                    <a:pt x="1726" y="597"/>
                  </a:lnTo>
                  <a:lnTo>
                    <a:pt x="1593" y="630"/>
                  </a:lnTo>
                  <a:lnTo>
                    <a:pt x="1449" y="664"/>
                  </a:lnTo>
                  <a:lnTo>
                    <a:pt x="1300" y="699"/>
                  </a:lnTo>
                  <a:lnTo>
                    <a:pt x="1146" y="734"/>
                  </a:lnTo>
                  <a:lnTo>
                    <a:pt x="993" y="768"/>
                  </a:lnTo>
                  <a:lnTo>
                    <a:pt x="841" y="802"/>
                  </a:lnTo>
                  <a:lnTo>
                    <a:pt x="694" y="834"/>
                  </a:lnTo>
                  <a:lnTo>
                    <a:pt x="553" y="865"/>
                  </a:lnTo>
                  <a:lnTo>
                    <a:pt x="423" y="893"/>
                  </a:lnTo>
                  <a:lnTo>
                    <a:pt x="305" y="918"/>
                  </a:lnTo>
                  <a:lnTo>
                    <a:pt x="202" y="939"/>
                  </a:lnTo>
                  <a:lnTo>
                    <a:pt x="119" y="957"/>
                  </a:lnTo>
                  <a:lnTo>
                    <a:pt x="55" y="971"/>
                  </a:lnTo>
                  <a:lnTo>
                    <a:pt x="15" y="979"/>
                  </a:lnTo>
                  <a:lnTo>
                    <a:pt x="0" y="98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1" name="任意多边形: 形状 25"/>
            <p:cNvSpPr>
              <a:spLocks/>
            </p:cNvSpPr>
            <p:nvPr/>
          </p:nvSpPr>
          <p:spPr bwMode="auto">
            <a:xfrm>
              <a:off x="5293873" y="2402005"/>
              <a:ext cx="838322" cy="522685"/>
            </a:xfrm>
            <a:custGeom>
              <a:avLst/>
              <a:gdLst>
                <a:gd name="T0" fmla="*/ 71 w 1677"/>
                <a:gd name="T1" fmla="*/ 1316 h 1316"/>
                <a:gd name="T2" fmla="*/ 93 w 1677"/>
                <a:gd name="T3" fmla="*/ 1289 h 1316"/>
                <a:gd name="T4" fmla="*/ 155 w 1677"/>
                <a:gd name="T5" fmla="*/ 1210 h 1316"/>
                <a:gd name="T6" fmla="*/ 251 w 1677"/>
                <a:gd name="T7" fmla="*/ 1096 h 1316"/>
                <a:gd name="T8" fmla="*/ 374 w 1677"/>
                <a:gd name="T9" fmla="*/ 954 h 1316"/>
                <a:gd name="T10" fmla="*/ 519 w 1677"/>
                <a:gd name="T11" fmla="*/ 799 h 1316"/>
                <a:gd name="T12" fmla="*/ 597 w 1677"/>
                <a:gd name="T13" fmla="*/ 719 h 1316"/>
                <a:gd name="T14" fmla="*/ 678 w 1677"/>
                <a:gd name="T15" fmla="*/ 640 h 1316"/>
                <a:gd name="T16" fmla="*/ 761 w 1677"/>
                <a:gd name="T17" fmla="*/ 563 h 1316"/>
                <a:gd name="T18" fmla="*/ 845 w 1677"/>
                <a:gd name="T19" fmla="*/ 490 h 1316"/>
                <a:gd name="T20" fmla="*/ 930 w 1677"/>
                <a:gd name="T21" fmla="*/ 421 h 1316"/>
                <a:gd name="T22" fmla="*/ 1014 w 1677"/>
                <a:gd name="T23" fmla="*/ 360 h 1316"/>
                <a:gd name="T24" fmla="*/ 1095 w 1677"/>
                <a:gd name="T25" fmla="*/ 305 h 1316"/>
                <a:gd name="T26" fmla="*/ 1172 w 1677"/>
                <a:gd name="T27" fmla="*/ 257 h 1316"/>
                <a:gd name="T28" fmla="*/ 1242 w 1677"/>
                <a:gd name="T29" fmla="*/ 215 h 1316"/>
                <a:gd name="T30" fmla="*/ 1307 w 1677"/>
                <a:gd name="T31" fmla="*/ 180 h 1316"/>
                <a:gd name="T32" fmla="*/ 1421 w 1677"/>
                <a:gd name="T33" fmla="*/ 124 h 1316"/>
                <a:gd name="T34" fmla="*/ 1514 w 1677"/>
                <a:gd name="T35" fmla="*/ 86 h 1316"/>
                <a:gd name="T36" fmla="*/ 1585 w 1677"/>
                <a:gd name="T37" fmla="*/ 62 h 1316"/>
                <a:gd name="T38" fmla="*/ 1636 w 1677"/>
                <a:gd name="T39" fmla="*/ 50 h 1316"/>
                <a:gd name="T40" fmla="*/ 1677 w 1677"/>
                <a:gd name="T41" fmla="*/ 44 h 1316"/>
                <a:gd name="T42" fmla="*/ 1543 w 1677"/>
                <a:gd name="T43" fmla="*/ 2 h 1316"/>
                <a:gd name="T44" fmla="*/ 1500 w 1677"/>
                <a:gd name="T45" fmla="*/ 16 h 1316"/>
                <a:gd name="T46" fmla="*/ 1422 w 1677"/>
                <a:gd name="T47" fmla="*/ 47 h 1316"/>
                <a:gd name="T48" fmla="*/ 1314 w 1677"/>
                <a:gd name="T49" fmla="*/ 93 h 1316"/>
                <a:gd name="T50" fmla="*/ 1218 w 1677"/>
                <a:gd name="T51" fmla="*/ 141 h 1316"/>
                <a:gd name="T52" fmla="*/ 1148 w 1677"/>
                <a:gd name="T53" fmla="*/ 178 h 1316"/>
                <a:gd name="T54" fmla="*/ 1074 w 1677"/>
                <a:gd name="T55" fmla="*/ 220 h 1316"/>
                <a:gd name="T56" fmla="*/ 998 w 1677"/>
                <a:gd name="T57" fmla="*/ 268 h 1316"/>
                <a:gd name="T58" fmla="*/ 921 w 1677"/>
                <a:gd name="T59" fmla="*/ 320 h 1316"/>
                <a:gd name="T60" fmla="*/ 842 w 1677"/>
                <a:gd name="T61" fmla="*/ 378 h 1316"/>
                <a:gd name="T62" fmla="*/ 762 w 1677"/>
                <a:gd name="T63" fmla="*/ 441 h 1316"/>
                <a:gd name="T64" fmla="*/ 684 w 1677"/>
                <a:gd name="T65" fmla="*/ 510 h 1316"/>
                <a:gd name="T66" fmla="*/ 570 w 1677"/>
                <a:gd name="T67" fmla="*/ 621 h 1316"/>
                <a:gd name="T68" fmla="*/ 433 w 1677"/>
                <a:gd name="T69" fmla="*/ 764 h 1316"/>
                <a:gd name="T70" fmla="*/ 313 w 1677"/>
                <a:gd name="T71" fmla="*/ 897 h 1316"/>
                <a:gd name="T72" fmla="*/ 211 w 1677"/>
                <a:gd name="T73" fmla="*/ 1017 h 1316"/>
                <a:gd name="T74" fmla="*/ 129 w 1677"/>
                <a:gd name="T75" fmla="*/ 1119 h 1316"/>
                <a:gd name="T76" fmla="*/ 66 w 1677"/>
                <a:gd name="T77" fmla="*/ 1202 h 1316"/>
                <a:gd name="T78" fmla="*/ 24 w 1677"/>
                <a:gd name="T79" fmla="*/ 1260 h 1316"/>
                <a:gd name="T80" fmla="*/ 2 w 1677"/>
                <a:gd name="T81" fmla="*/ 129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7" h="1316">
                  <a:moveTo>
                    <a:pt x="0" y="1294"/>
                  </a:moveTo>
                  <a:lnTo>
                    <a:pt x="71" y="1316"/>
                  </a:lnTo>
                  <a:lnTo>
                    <a:pt x="76" y="1309"/>
                  </a:lnTo>
                  <a:lnTo>
                    <a:pt x="93" y="1289"/>
                  </a:lnTo>
                  <a:lnTo>
                    <a:pt x="119" y="1255"/>
                  </a:lnTo>
                  <a:lnTo>
                    <a:pt x="155" y="1210"/>
                  </a:lnTo>
                  <a:lnTo>
                    <a:pt x="200" y="1157"/>
                  </a:lnTo>
                  <a:lnTo>
                    <a:pt x="251" y="1096"/>
                  </a:lnTo>
                  <a:lnTo>
                    <a:pt x="310" y="1027"/>
                  </a:lnTo>
                  <a:lnTo>
                    <a:pt x="374" y="954"/>
                  </a:lnTo>
                  <a:lnTo>
                    <a:pt x="445" y="878"/>
                  </a:lnTo>
                  <a:lnTo>
                    <a:pt x="519" y="799"/>
                  </a:lnTo>
                  <a:lnTo>
                    <a:pt x="557" y="759"/>
                  </a:lnTo>
                  <a:lnTo>
                    <a:pt x="597" y="719"/>
                  </a:lnTo>
                  <a:lnTo>
                    <a:pt x="637" y="679"/>
                  </a:lnTo>
                  <a:lnTo>
                    <a:pt x="678" y="640"/>
                  </a:lnTo>
                  <a:lnTo>
                    <a:pt x="719" y="601"/>
                  </a:lnTo>
                  <a:lnTo>
                    <a:pt x="761" y="563"/>
                  </a:lnTo>
                  <a:lnTo>
                    <a:pt x="802" y="526"/>
                  </a:lnTo>
                  <a:lnTo>
                    <a:pt x="845" y="490"/>
                  </a:lnTo>
                  <a:lnTo>
                    <a:pt x="888" y="455"/>
                  </a:lnTo>
                  <a:lnTo>
                    <a:pt x="930" y="421"/>
                  </a:lnTo>
                  <a:lnTo>
                    <a:pt x="973" y="389"/>
                  </a:lnTo>
                  <a:lnTo>
                    <a:pt x="1014" y="360"/>
                  </a:lnTo>
                  <a:lnTo>
                    <a:pt x="1056" y="331"/>
                  </a:lnTo>
                  <a:lnTo>
                    <a:pt x="1095" y="305"/>
                  </a:lnTo>
                  <a:lnTo>
                    <a:pt x="1135" y="280"/>
                  </a:lnTo>
                  <a:lnTo>
                    <a:pt x="1172" y="257"/>
                  </a:lnTo>
                  <a:lnTo>
                    <a:pt x="1207" y="235"/>
                  </a:lnTo>
                  <a:lnTo>
                    <a:pt x="1242" y="215"/>
                  </a:lnTo>
                  <a:lnTo>
                    <a:pt x="1275" y="197"/>
                  </a:lnTo>
                  <a:lnTo>
                    <a:pt x="1307" y="180"/>
                  </a:lnTo>
                  <a:lnTo>
                    <a:pt x="1366" y="149"/>
                  </a:lnTo>
                  <a:lnTo>
                    <a:pt x="1421" y="124"/>
                  </a:lnTo>
                  <a:lnTo>
                    <a:pt x="1470" y="103"/>
                  </a:lnTo>
                  <a:lnTo>
                    <a:pt x="1514" y="86"/>
                  </a:lnTo>
                  <a:lnTo>
                    <a:pt x="1552" y="72"/>
                  </a:lnTo>
                  <a:lnTo>
                    <a:pt x="1585" y="62"/>
                  </a:lnTo>
                  <a:lnTo>
                    <a:pt x="1614" y="55"/>
                  </a:lnTo>
                  <a:lnTo>
                    <a:pt x="1636" y="50"/>
                  </a:lnTo>
                  <a:lnTo>
                    <a:pt x="1666" y="46"/>
                  </a:lnTo>
                  <a:lnTo>
                    <a:pt x="1677" y="44"/>
                  </a:lnTo>
                  <a:lnTo>
                    <a:pt x="1549" y="0"/>
                  </a:lnTo>
                  <a:lnTo>
                    <a:pt x="1543" y="2"/>
                  </a:lnTo>
                  <a:lnTo>
                    <a:pt x="1527" y="7"/>
                  </a:lnTo>
                  <a:lnTo>
                    <a:pt x="1500" y="16"/>
                  </a:lnTo>
                  <a:lnTo>
                    <a:pt x="1466" y="30"/>
                  </a:lnTo>
                  <a:lnTo>
                    <a:pt x="1422" y="47"/>
                  </a:lnTo>
                  <a:lnTo>
                    <a:pt x="1371" y="68"/>
                  </a:lnTo>
                  <a:lnTo>
                    <a:pt x="1314" y="93"/>
                  </a:lnTo>
                  <a:lnTo>
                    <a:pt x="1251" y="124"/>
                  </a:lnTo>
                  <a:lnTo>
                    <a:pt x="1218" y="141"/>
                  </a:lnTo>
                  <a:lnTo>
                    <a:pt x="1183" y="159"/>
                  </a:lnTo>
                  <a:lnTo>
                    <a:pt x="1148" y="178"/>
                  </a:lnTo>
                  <a:lnTo>
                    <a:pt x="1111" y="199"/>
                  </a:lnTo>
                  <a:lnTo>
                    <a:pt x="1074" y="220"/>
                  </a:lnTo>
                  <a:lnTo>
                    <a:pt x="1037" y="243"/>
                  </a:lnTo>
                  <a:lnTo>
                    <a:pt x="998" y="268"/>
                  </a:lnTo>
                  <a:lnTo>
                    <a:pt x="960" y="293"/>
                  </a:lnTo>
                  <a:lnTo>
                    <a:pt x="921" y="320"/>
                  </a:lnTo>
                  <a:lnTo>
                    <a:pt x="881" y="348"/>
                  </a:lnTo>
                  <a:lnTo>
                    <a:pt x="842" y="378"/>
                  </a:lnTo>
                  <a:lnTo>
                    <a:pt x="802" y="408"/>
                  </a:lnTo>
                  <a:lnTo>
                    <a:pt x="762" y="441"/>
                  </a:lnTo>
                  <a:lnTo>
                    <a:pt x="723" y="475"/>
                  </a:lnTo>
                  <a:lnTo>
                    <a:pt x="684" y="510"/>
                  </a:lnTo>
                  <a:lnTo>
                    <a:pt x="645" y="547"/>
                  </a:lnTo>
                  <a:lnTo>
                    <a:pt x="570" y="621"/>
                  </a:lnTo>
                  <a:lnTo>
                    <a:pt x="499" y="693"/>
                  </a:lnTo>
                  <a:lnTo>
                    <a:pt x="433" y="764"/>
                  </a:lnTo>
                  <a:lnTo>
                    <a:pt x="371" y="832"/>
                  </a:lnTo>
                  <a:lnTo>
                    <a:pt x="313" y="897"/>
                  </a:lnTo>
                  <a:lnTo>
                    <a:pt x="260" y="959"/>
                  </a:lnTo>
                  <a:lnTo>
                    <a:pt x="211" y="1017"/>
                  </a:lnTo>
                  <a:lnTo>
                    <a:pt x="168" y="1071"/>
                  </a:lnTo>
                  <a:lnTo>
                    <a:pt x="129" y="1119"/>
                  </a:lnTo>
                  <a:lnTo>
                    <a:pt x="95" y="1163"/>
                  </a:lnTo>
                  <a:lnTo>
                    <a:pt x="66" y="1202"/>
                  </a:lnTo>
                  <a:lnTo>
                    <a:pt x="42" y="1234"/>
                  </a:lnTo>
                  <a:lnTo>
                    <a:pt x="24" y="1260"/>
                  </a:lnTo>
                  <a:lnTo>
                    <a:pt x="10" y="1279"/>
                  </a:lnTo>
                  <a:lnTo>
                    <a:pt x="2" y="1291"/>
                  </a:lnTo>
                  <a:lnTo>
                    <a:pt x="0" y="129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2" name="任意多边形: 形状 26"/>
            <p:cNvSpPr>
              <a:spLocks/>
            </p:cNvSpPr>
            <p:nvPr/>
          </p:nvSpPr>
          <p:spPr bwMode="auto">
            <a:xfrm>
              <a:off x="6141194" y="2122208"/>
              <a:ext cx="1499681" cy="277416"/>
            </a:xfrm>
            <a:custGeom>
              <a:avLst/>
              <a:gdLst>
                <a:gd name="T0" fmla="*/ 94 w 3000"/>
                <a:gd name="T1" fmla="*/ 697 h 697"/>
                <a:gd name="T2" fmla="*/ 106 w 3000"/>
                <a:gd name="T3" fmla="*/ 686 h 697"/>
                <a:gd name="T4" fmla="*/ 146 w 3000"/>
                <a:gd name="T5" fmla="*/ 672 h 697"/>
                <a:gd name="T6" fmla="*/ 209 w 3000"/>
                <a:gd name="T7" fmla="*/ 655 h 697"/>
                <a:gd name="T8" fmla="*/ 296 w 3000"/>
                <a:gd name="T9" fmla="*/ 636 h 697"/>
                <a:gd name="T10" fmla="*/ 523 w 3000"/>
                <a:gd name="T11" fmla="*/ 591 h 697"/>
                <a:gd name="T12" fmla="*/ 809 w 3000"/>
                <a:gd name="T13" fmla="*/ 540 h 697"/>
                <a:gd name="T14" fmla="*/ 1130 w 3000"/>
                <a:gd name="T15" fmla="*/ 486 h 697"/>
                <a:gd name="T16" fmla="*/ 1467 w 3000"/>
                <a:gd name="T17" fmla="*/ 431 h 697"/>
                <a:gd name="T18" fmla="*/ 1799 w 3000"/>
                <a:gd name="T19" fmla="*/ 380 h 697"/>
                <a:gd name="T20" fmla="*/ 2105 w 3000"/>
                <a:gd name="T21" fmla="*/ 335 h 697"/>
                <a:gd name="T22" fmla="*/ 2242 w 3000"/>
                <a:gd name="T23" fmla="*/ 313 h 697"/>
                <a:gd name="T24" fmla="*/ 2363 w 3000"/>
                <a:gd name="T25" fmla="*/ 289 h 697"/>
                <a:gd name="T26" fmla="*/ 2473 w 3000"/>
                <a:gd name="T27" fmla="*/ 265 h 697"/>
                <a:gd name="T28" fmla="*/ 2571 w 3000"/>
                <a:gd name="T29" fmla="*/ 240 h 697"/>
                <a:gd name="T30" fmla="*/ 2656 w 3000"/>
                <a:gd name="T31" fmla="*/ 214 h 697"/>
                <a:gd name="T32" fmla="*/ 2730 w 3000"/>
                <a:gd name="T33" fmla="*/ 189 h 697"/>
                <a:gd name="T34" fmla="*/ 2794 w 3000"/>
                <a:gd name="T35" fmla="*/ 163 h 697"/>
                <a:gd name="T36" fmla="*/ 2848 w 3000"/>
                <a:gd name="T37" fmla="*/ 139 h 697"/>
                <a:gd name="T38" fmla="*/ 2892 w 3000"/>
                <a:gd name="T39" fmla="*/ 116 h 697"/>
                <a:gd name="T40" fmla="*/ 2928 w 3000"/>
                <a:gd name="T41" fmla="*/ 95 h 697"/>
                <a:gd name="T42" fmla="*/ 2956 w 3000"/>
                <a:gd name="T43" fmla="*/ 74 h 697"/>
                <a:gd name="T44" fmla="*/ 2977 w 3000"/>
                <a:gd name="T45" fmla="*/ 58 h 697"/>
                <a:gd name="T46" fmla="*/ 2991 w 3000"/>
                <a:gd name="T47" fmla="*/ 43 h 697"/>
                <a:gd name="T48" fmla="*/ 2998 w 3000"/>
                <a:gd name="T49" fmla="*/ 31 h 697"/>
                <a:gd name="T50" fmla="*/ 3000 w 3000"/>
                <a:gd name="T51" fmla="*/ 24 h 697"/>
                <a:gd name="T52" fmla="*/ 2997 w 3000"/>
                <a:gd name="T53" fmla="*/ 19 h 697"/>
                <a:gd name="T54" fmla="*/ 2939 w 3000"/>
                <a:gd name="T55" fmla="*/ 3 h 697"/>
                <a:gd name="T56" fmla="*/ 2893 w 3000"/>
                <a:gd name="T57" fmla="*/ 18 h 697"/>
                <a:gd name="T58" fmla="*/ 2802 w 3000"/>
                <a:gd name="T59" fmla="*/ 48 h 697"/>
                <a:gd name="T60" fmla="*/ 2663 w 3000"/>
                <a:gd name="T61" fmla="*/ 88 h 697"/>
                <a:gd name="T62" fmla="*/ 2473 w 3000"/>
                <a:gd name="T63" fmla="*/ 136 h 697"/>
                <a:gd name="T64" fmla="*/ 2233 w 3000"/>
                <a:gd name="T65" fmla="*/ 190 h 697"/>
                <a:gd name="T66" fmla="*/ 2020 w 3000"/>
                <a:gd name="T67" fmla="*/ 233 h 697"/>
                <a:gd name="T68" fmla="*/ 1860 w 3000"/>
                <a:gd name="T69" fmla="*/ 262 h 697"/>
                <a:gd name="T70" fmla="*/ 1688 w 3000"/>
                <a:gd name="T71" fmla="*/ 291 h 697"/>
                <a:gd name="T72" fmla="*/ 1501 w 3000"/>
                <a:gd name="T73" fmla="*/ 320 h 697"/>
                <a:gd name="T74" fmla="*/ 1304 w 3000"/>
                <a:gd name="T75" fmla="*/ 349 h 697"/>
                <a:gd name="T76" fmla="*/ 1121 w 3000"/>
                <a:gd name="T77" fmla="*/ 377 h 697"/>
                <a:gd name="T78" fmla="*/ 954 w 3000"/>
                <a:gd name="T79" fmla="*/ 406 h 697"/>
                <a:gd name="T80" fmla="*/ 803 w 3000"/>
                <a:gd name="T81" fmla="*/ 434 h 697"/>
                <a:gd name="T82" fmla="*/ 666 w 3000"/>
                <a:gd name="T83" fmla="*/ 462 h 697"/>
                <a:gd name="T84" fmla="*/ 545 w 3000"/>
                <a:gd name="T85" fmla="*/ 489 h 697"/>
                <a:gd name="T86" fmla="*/ 388 w 3000"/>
                <a:gd name="T87" fmla="*/ 527 h 697"/>
                <a:gd name="T88" fmla="*/ 225 w 3000"/>
                <a:gd name="T89" fmla="*/ 574 h 697"/>
                <a:gd name="T90" fmla="*/ 110 w 3000"/>
                <a:gd name="T91" fmla="*/ 612 h 697"/>
                <a:gd name="T92" fmla="*/ 38 w 3000"/>
                <a:gd name="T93" fmla="*/ 641 h 697"/>
                <a:gd name="T94" fmla="*/ 4 w 3000"/>
                <a:gd name="T95" fmla="*/ 65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0" h="697">
                  <a:moveTo>
                    <a:pt x="0" y="657"/>
                  </a:moveTo>
                  <a:lnTo>
                    <a:pt x="94" y="697"/>
                  </a:lnTo>
                  <a:lnTo>
                    <a:pt x="96" y="691"/>
                  </a:lnTo>
                  <a:lnTo>
                    <a:pt x="106" y="686"/>
                  </a:lnTo>
                  <a:lnTo>
                    <a:pt x="123" y="680"/>
                  </a:lnTo>
                  <a:lnTo>
                    <a:pt x="146" y="672"/>
                  </a:lnTo>
                  <a:lnTo>
                    <a:pt x="174" y="664"/>
                  </a:lnTo>
                  <a:lnTo>
                    <a:pt x="209" y="655"/>
                  </a:lnTo>
                  <a:lnTo>
                    <a:pt x="251" y="646"/>
                  </a:lnTo>
                  <a:lnTo>
                    <a:pt x="296" y="636"/>
                  </a:lnTo>
                  <a:lnTo>
                    <a:pt x="402" y="614"/>
                  </a:lnTo>
                  <a:lnTo>
                    <a:pt x="523" y="591"/>
                  </a:lnTo>
                  <a:lnTo>
                    <a:pt x="661" y="565"/>
                  </a:lnTo>
                  <a:lnTo>
                    <a:pt x="809" y="540"/>
                  </a:lnTo>
                  <a:lnTo>
                    <a:pt x="966" y="513"/>
                  </a:lnTo>
                  <a:lnTo>
                    <a:pt x="1130" y="486"/>
                  </a:lnTo>
                  <a:lnTo>
                    <a:pt x="1297" y="459"/>
                  </a:lnTo>
                  <a:lnTo>
                    <a:pt x="1467" y="431"/>
                  </a:lnTo>
                  <a:lnTo>
                    <a:pt x="1635" y="406"/>
                  </a:lnTo>
                  <a:lnTo>
                    <a:pt x="1799" y="380"/>
                  </a:lnTo>
                  <a:lnTo>
                    <a:pt x="1956" y="356"/>
                  </a:lnTo>
                  <a:lnTo>
                    <a:pt x="2105" y="335"/>
                  </a:lnTo>
                  <a:lnTo>
                    <a:pt x="2175" y="324"/>
                  </a:lnTo>
                  <a:lnTo>
                    <a:pt x="2242" y="313"/>
                  </a:lnTo>
                  <a:lnTo>
                    <a:pt x="2304" y="301"/>
                  </a:lnTo>
                  <a:lnTo>
                    <a:pt x="2363" y="289"/>
                  </a:lnTo>
                  <a:lnTo>
                    <a:pt x="2421" y="278"/>
                  </a:lnTo>
                  <a:lnTo>
                    <a:pt x="2473" y="265"/>
                  </a:lnTo>
                  <a:lnTo>
                    <a:pt x="2523" y="252"/>
                  </a:lnTo>
                  <a:lnTo>
                    <a:pt x="2571" y="240"/>
                  </a:lnTo>
                  <a:lnTo>
                    <a:pt x="2615" y="227"/>
                  </a:lnTo>
                  <a:lnTo>
                    <a:pt x="2656" y="214"/>
                  </a:lnTo>
                  <a:lnTo>
                    <a:pt x="2694" y="201"/>
                  </a:lnTo>
                  <a:lnTo>
                    <a:pt x="2730" y="189"/>
                  </a:lnTo>
                  <a:lnTo>
                    <a:pt x="2763" y="176"/>
                  </a:lnTo>
                  <a:lnTo>
                    <a:pt x="2794" y="163"/>
                  </a:lnTo>
                  <a:lnTo>
                    <a:pt x="2822" y="151"/>
                  </a:lnTo>
                  <a:lnTo>
                    <a:pt x="2848" y="139"/>
                  </a:lnTo>
                  <a:lnTo>
                    <a:pt x="2871" y="127"/>
                  </a:lnTo>
                  <a:lnTo>
                    <a:pt x="2892" y="116"/>
                  </a:lnTo>
                  <a:lnTo>
                    <a:pt x="2911" y="105"/>
                  </a:lnTo>
                  <a:lnTo>
                    <a:pt x="2928" y="95"/>
                  </a:lnTo>
                  <a:lnTo>
                    <a:pt x="2943" y="84"/>
                  </a:lnTo>
                  <a:lnTo>
                    <a:pt x="2956" y="74"/>
                  </a:lnTo>
                  <a:lnTo>
                    <a:pt x="2967" y="65"/>
                  </a:lnTo>
                  <a:lnTo>
                    <a:pt x="2977" y="58"/>
                  </a:lnTo>
                  <a:lnTo>
                    <a:pt x="2984" y="49"/>
                  </a:lnTo>
                  <a:lnTo>
                    <a:pt x="2991" y="43"/>
                  </a:lnTo>
                  <a:lnTo>
                    <a:pt x="2995" y="36"/>
                  </a:lnTo>
                  <a:lnTo>
                    <a:pt x="2998" y="31"/>
                  </a:lnTo>
                  <a:lnTo>
                    <a:pt x="2999" y="27"/>
                  </a:lnTo>
                  <a:lnTo>
                    <a:pt x="3000" y="24"/>
                  </a:lnTo>
                  <a:lnTo>
                    <a:pt x="2999" y="21"/>
                  </a:lnTo>
                  <a:lnTo>
                    <a:pt x="2997" y="19"/>
                  </a:lnTo>
                  <a:lnTo>
                    <a:pt x="2944" y="0"/>
                  </a:lnTo>
                  <a:lnTo>
                    <a:pt x="2939" y="3"/>
                  </a:lnTo>
                  <a:lnTo>
                    <a:pt x="2922" y="9"/>
                  </a:lnTo>
                  <a:lnTo>
                    <a:pt x="2893" y="18"/>
                  </a:lnTo>
                  <a:lnTo>
                    <a:pt x="2853" y="32"/>
                  </a:lnTo>
                  <a:lnTo>
                    <a:pt x="2802" y="48"/>
                  </a:lnTo>
                  <a:lnTo>
                    <a:pt x="2738" y="66"/>
                  </a:lnTo>
                  <a:lnTo>
                    <a:pt x="2663" y="88"/>
                  </a:lnTo>
                  <a:lnTo>
                    <a:pt x="2574" y="110"/>
                  </a:lnTo>
                  <a:lnTo>
                    <a:pt x="2473" y="136"/>
                  </a:lnTo>
                  <a:lnTo>
                    <a:pt x="2359" y="162"/>
                  </a:lnTo>
                  <a:lnTo>
                    <a:pt x="2233" y="190"/>
                  </a:lnTo>
                  <a:lnTo>
                    <a:pt x="2094" y="218"/>
                  </a:lnTo>
                  <a:lnTo>
                    <a:pt x="2020" y="233"/>
                  </a:lnTo>
                  <a:lnTo>
                    <a:pt x="1941" y="247"/>
                  </a:lnTo>
                  <a:lnTo>
                    <a:pt x="1860" y="262"/>
                  </a:lnTo>
                  <a:lnTo>
                    <a:pt x="1775" y="277"/>
                  </a:lnTo>
                  <a:lnTo>
                    <a:pt x="1688" y="291"/>
                  </a:lnTo>
                  <a:lnTo>
                    <a:pt x="1596" y="305"/>
                  </a:lnTo>
                  <a:lnTo>
                    <a:pt x="1501" y="320"/>
                  </a:lnTo>
                  <a:lnTo>
                    <a:pt x="1402" y="334"/>
                  </a:lnTo>
                  <a:lnTo>
                    <a:pt x="1304" y="349"/>
                  </a:lnTo>
                  <a:lnTo>
                    <a:pt x="1211" y="362"/>
                  </a:lnTo>
                  <a:lnTo>
                    <a:pt x="1121" y="377"/>
                  </a:lnTo>
                  <a:lnTo>
                    <a:pt x="1035" y="391"/>
                  </a:lnTo>
                  <a:lnTo>
                    <a:pt x="954" y="406"/>
                  </a:lnTo>
                  <a:lnTo>
                    <a:pt x="876" y="419"/>
                  </a:lnTo>
                  <a:lnTo>
                    <a:pt x="803" y="434"/>
                  </a:lnTo>
                  <a:lnTo>
                    <a:pt x="733" y="448"/>
                  </a:lnTo>
                  <a:lnTo>
                    <a:pt x="666" y="462"/>
                  </a:lnTo>
                  <a:lnTo>
                    <a:pt x="604" y="475"/>
                  </a:lnTo>
                  <a:lnTo>
                    <a:pt x="545" y="489"/>
                  </a:lnTo>
                  <a:lnTo>
                    <a:pt x="488" y="502"/>
                  </a:lnTo>
                  <a:lnTo>
                    <a:pt x="388" y="527"/>
                  </a:lnTo>
                  <a:lnTo>
                    <a:pt x="300" y="552"/>
                  </a:lnTo>
                  <a:lnTo>
                    <a:pt x="225" y="574"/>
                  </a:lnTo>
                  <a:lnTo>
                    <a:pt x="162" y="595"/>
                  </a:lnTo>
                  <a:lnTo>
                    <a:pt x="110" y="612"/>
                  </a:lnTo>
                  <a:lnTo>
                    <a:pt x="69" y="628"/>
                  </a:lnTo>
                  <a:lnTo>
                    <a:pt x="38" y="641"/>
                  </a:lnTo>
                  <a:lnTo>
                    <a:pt x="17" y="649"/>
                  </a:lnTo>
                  <a:lnTo>
                    <a:pt x="4" y="655"/>
                  </a:lnTo>
                  <a:lnTo>
                    <a:pt x="0" y="65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cxnSp>
        <p:nvCxnSpPr>
          <p:cNvPr id="14" name="直接连接符 4"/>
          <p:cNvCxnSpPr/>
          <p:nvPr/>
        </p:nvCxnSpPr>
        <p:spPr>
          <a:xfrm flipH="1" flipV="1">
            <a:off x="824447" y="3676262"/>
            <a:ext cx="11584" cy="1850014"/>
          </a:xfrm>
          <a:prstGeom prst="line">
            <a:avLst/>
          </a:prstGeom>
          <a:ln w="222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27"/>
          <p:cNvSpPr txBox="1"/>
          <p:nvPr/>
        </p:nvSpPr>
        <p:spPr>
          <a:xfrm>
            <a:off x="824447" y="3722194"/>
            <a:ext cx="2579716" cy="432539"/>
          </a:xfrm>
          <a:prstGeom prst="rect">
            <a:avLst/>
          </a:prstGeom>
          <a:solidFill>
            <a:schemeClr val="accent1"/>
          </a:solidFill>
        </p:spPr>
        <p:txBody>
          <a:bodyPr wrap="none">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放弃？</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a:xfrm>
            <a:off x="449154" y="4260961"/>
            <a:ext cx="2786972" cy="923330"/>
          </a:xfrm>
          <a:prstGeom prst="rect">
            <a:avLst/>
          </a:prstGeom>
        </p:spPr>
        <p:txBody>
          <a:bodyPr wrap="square">
            <a:spAutoFit/>
          </a:bodyPr>
          <a:lstStyle/>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放弃基础网络</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放弃自建数据中心</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放弃非核心业务</a:t>
            </a:r>
            <a:endParaRPr lang="en-US" altLang="zh-CN"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4"/>
          <p:cNvCxnSpPr/>
          <p:nvPr/>
        </p:nvCxnSpPr>
        <p:spPr>
          <a:xfrm flipH="1" flipV="1">
            <a:off x="5376732" y="3892531"/>
            <a:ext cx="8823" cy="1408991"/>
          </a:xfrm>
          <a:prstGeom prst="line">
            <a:avLst/>
          </a:prstGeom>
          <a:ln w="222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 name="文本框 27"/>
          <p:cNvSpPr txBox="1"/>
          <p:nvPr/>
        </p:nvSpPr>
        <p:spPr>
          <a:xfrm>
            <a:off x="5376732" y="3938463"/>
            <a:ext cx="2008236" cy="432539"/>
          </a:xfrm>
          <a:prstGeom prst="rect">
            <a:avLst/>
          </a:prstGeom>
          <a:solidFill>
            <a:schemeClr val="bg2">
              <a:lumMod val="50000"/>
            </a:schemeClr>
          </a:solidFill>
        </p:spPr>
        <p:txBody>
          <a:bodyPr wrap="none">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外包？</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5001439" y="4477230"/>
            <a:ext cx="2786972" cy="646331"/>
          </a:xfrm>
          <a:prstGeom prst="rect">
            <a:avLst/>
          </a:prstGeom>
        </p:spPr>
        <p:txBody>
          <a:bodyPr wrap="square">
            <a:spAutoFit/>
          </a:bodyPr>
          <a:lstStyle/>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网络建设外包</a:t>
            </a:r>
          </a:p>
          <a:p>
            <a:pPr marL="742950" lvl="1" indent="-285750">
              <a:buFont typeface="Arial" panose="020B0604020202020204" pitchFamily="34" charset="0"/>
              <a:buChar char="•"/>
            </a:pPr>
            <a:r>
              <a:rPr lang="en-US" altLang="zh-CN" dirty="0">
                <a:solidFill>
                  <a:schemeClr val="bg1"/>
                </a:solidFill>
                <a:latin typeface="微软雅黑" panose="020B0503020204020204" pitchFamily="34" charset="-122"/>
                <a:ea typeface="微软雅黑" panose="020B0503020204020204" pitchFamily="34" charset="-122"/>
              </a:rPr>
              <a:t>IT</a:t>
            </a:r>
            <a:r>
              <a:rPr lang="zh-CN" altLang="en-US" dirty="0">
                <a:solidFill>
                  <a:schemeClr val="bg1"/>
                </a:solidFill>
                <a:latin typeface="微软雅黑" panose="020B0503020204020204" pitchFamily="34" charset="-122"/>
                <a:ea typeface="微软雅黑" panose="020B0503020204020204" pitchFamily="34" charset="-122"/>
              </a:rPr>
              <a:t>服务外包</a:t>
            </a:r>
          </a:p>
        </p:txBody>
      </p:sp>
      <p:cxnSp>
        <p:nvCxnSpPr>
          <p:cNvPr id="22" name="直接连接符 4"/>
          <p:cNvCxnSpPr/>
          <p:nvPr/>
        </p:nvCxnSpPr>
        <p:spPr>
          <a:xfrm flipH="1" flipV="1">
            <a:off x="7384968" y="1470694"/>
            <a:ext cx="8823" cy="1408991"/>
          </a:xfrm>
          <a:prstGeom prst="line">
            <a:avLst/>
          </a:prstGeom>
          <a:ln w="222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3" name="文本框 27"/>
          <p:cNvSpPr txBox="1"/>
          <p:nvPr/>
        </p:nvSpPr>
        <p:spPr>
          <a:xfrm>
            <a:off x="7384968" y="1462119"/>
            <a:ext cx="2662281" cy="487001"/>
          </a:xfrm>
          <a:prstGeom prst="rect">
            <a:avLst/>
          </a:prstGeom>
          <a:solidFill>
            <a:schemeClr val="accent4"/>
          </a:solidFill>
        </p:spPr>
        <p:txBody>
          <a:bodyPr wrap="none">
            <a:no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mn-ea"/>
                <a:sym typeface="+mn-lt"/>
              </a:rPr>
              <a:t>分离</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7009675" y="2055393"/>
            <a:ext cx="2786972" cy="646331"/>
          </a:xfrm>
          <a:prstGeom prst="rect">
            <a:avLst/>
          </a:prstGeom>
        </p:spPr>
        <p:txBody>
          <a:bodyPr wrap="square">
            <a:spAutoFit/>
          </a:bodyPr>
          <a:lstStyle/>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规划和运营分离</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技术和业务分离</a:t>
            </a:r>
          </a:p>
        </p:txBody>
      </p:sp>
    </p:spTree>
    <p:extLst>
      <p:ext uri="{BB962C8B-B14F-4D97-AF65-F5344CB8AC3E}">
        <p14:creationId xmlns:p14="http://schemas.microsoft.com/office/powerpoint/2010/main" val="2379815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49579" y="3024796"/>
            <a:ext cx="4699835" cy="3761935"/>
            <a:chOff x="3649579" y="3024796"/>
            <a:chExt cx="4699835" cy="3761935"/>
          </a:xfrm>
        </p:grpSpPr>
        <p:pic>
          <p:nvPicPr>
            <p:cNvPr id="4" name="图片 3"/>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4267602" flipH="1">
              <a:off x="4109332" y="2648208"/>
              <a:ext cx="3761935" cy="4515111"/>
            </a:xfrm>
            <a:prstGeom prst="rect">
              <a:avLst/>
            </a:prstGeom>
          </p:spPr>
        </p:pic>
        <p:sp>
          <p:nvSpPr>
            <p:cNvPr id="5" name="文本框 4"/>
            <p:cNvSpPr txBox="1"/>
            <p:nvPr/>
          </p:nvSpPr>
          <p:spPr>
            <a:xfrm>
              <a:off x="4012407" y="4004040"/>
              <a:ext cx="41647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noProof="0" dirty="0">
                  <a:solidFill>
                    <a:schemeClr val="bg1"/>
                  </a:solidFill>
                  <a:effectLst>
                    <a:glow rad="228600">
                      <a:schemeClr val="accent3">
                        <a:satMod val="175000"/>
                        <a:alpha val="40000"/>
                      </a:schemeClr>
                    </a:glow>
                  </a:effectLst>
                  <a:latin typeface="微软雅黑" panose="020B0503020204020204" pitchFamily="34" charset="-122"/>
                  <a:ea typeface="微软雅黑" panose="020B0503020204020204" pitchFamily="34" charset="-122"/>
                </a:rPr>
                <a:t>SMART YOUR IT</a:t>
              </a:r>
              <a:endParaRPr kumimoji="0" lang="zh-CN" altLang="en-US" sz="3600" b="1" i="0" u="none" strike="noStrike" kern="1200" cap="none" spc="0" normalizeH="0" baseline="0" noProof="0" dirty="0">
                <a:ln>
                  <a:noFill/>
                </a:ln>
                <a:solidFill>
                  <a:schemeClr val="bg1"/>
                </a:solidFill>
                <a:effectLst>
                  <a:glow rad="228600">
                    <a:schemeClr val="accent3">
                      <a:satMod val="175000"/>
                      <a:alpha val="40000"/>
                    </a:schemeClr>
                  </a:glow>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3649579" y="4644153"/>
              <a:ext cx="46998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1" noProof="0" dirty="0" smtClean="0">
                  <a:solidFill>
                    <a:schemeClr val="bg1"/>
                  </a:solidFill>
                  <a:effectLst>
                    <a:glow rad="228600">
                      <a:schemeClr val="accent3">
                        <a:satMod val="175000"/>
                        <a:alpha val="40000"/>
                      </a:schemeClr>
                    </a:glow>
                  </a:effectLst>
                  <a:latin typeface="微软雅黑" panose="020B0503020204020204" pitchFamily="34" charset="-122"/>
                  <a:ea typeface="微软雅黑" panose="020B0503020204020204" pitchFamily="34" charset="-122"/>
                </a:rPr>
                <a:t>提升高校的</a:t>
              </a:r>
              <a:r>
                <a:rPr lang="en-US" altLang="zh-CN" sz="2800" b="1" noProof="0" dirty="0" smtClean="0">
                  <a:solidFill>
                    <a:schemeClr val="bg1"/>
                  </a:solidFill>
                  <a:effectLst>
                    <a:glow rad="228600">
                      <a:schemeClr val="accent3">
                        <a:satMod val="175000"/>
                        <a:alpha val="40000"/>
                      </a:schemeClr>
                    </a:glow>
                  </a:effectLst>
                  <a:latin typeface="微软雅黑" panose="020B0503020204020204" pitchFamily="34" charset="-122"/>
                  <a:ea typeface="微软雅黑" panose="020B0503020204020204" pitchFamily="34" charset="-122"/>
                </a:rPr>
                <a:t>IT</a:t>
              </a:r>
              <a:r>
                <a:rPr lang="zh-CN" altLang="en-US" sz="2800" b="1" noProof="0" dirty="0" smtClean="0">
                  <a:solidFill>
                    <a:schemeClr val="bg1"/>
                  </a:solidFill>
                  <a:effectLst>
                    <a:glow rad="228600">
                      <a:schemeClr val="accent3">
                        <a:satMod val="175000"/>
                        <a:alpha val="40000"/>
                      </a:schemeClr>
                    </a:glow>
                  </a:effectLst>
                  <a:latin typeface="微软雅黑" panose="020B0503020204020204" pitchFamily="34" charset="-122"/>
                  <a:ea typeface="微软雅黑" panose="020B0503020204020204" pitchFamily="34" charset="-122"/>
                </a:rPr>
                <a:t>管理水平</a:t>
              </a:r>
              <a:endParaRPr kumimoji="0" lang="zh-CN" altLang="en-US" sz="2800" b="1" i="0" u="none" strike="noStrike" kern="1200" cap="none" spc="0" normalizeH="0" baseline="0" noProof="0" dirty="0">
                <a:ln>
                  <a:noFill/>
                </a:ln>
                <a:solidFill>
                  <a:schemeClr val="bg1"/>
                </a:solidFill>
                <a:effectLst>
                  <a:glow rad="228600">
                    <a:schemeClr val="accent3">
                      <a:satMod val="175000"/>
                      <a:alpha val="40000"/>
                    </a:schemeClr>
                  </a:glow>
                </a:effectLst>
                <a:uLnTx/>
                <a:uFillTx/>
                <a:latin typeface="微软雅黑" panose="020B0503020204020204" pitchFamily="34" charset="-122"/>
                <a:ea typeface="微软雅黑" panose="020B0503020204020204" pitchFamily="34" charset="-122"/>
              </a:endParaRPr>
            </a:p>
          </p:txBody>
        </p:sp>
      </p:grpSp>
      <p:sp>
        <p:nvSpPr>
          <p:cNvPr id="8" name="文本框 7"/>
          <p:cNvSpPr txBox="1"/>
          <p:nvPr/>
        </p:nvSpPr>
        <p:spPr>
          <a:xfrm>
            <a:off x="541663" y="540533"/>
            <a:ext cx="4904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b="1" noProof="0" dirty="0" smtClean="0">
                <a:solidFill>
                  <a:schemeClr val="bg1"/>
                </a:solidFill>
                <a:latin typeface="微软雅黑" panose="020B0503020204020204" pitchFamily="34" charset="-122"/>
                <a:ea typeface="微软雅黑" panose="020B0503020204020204" pitchFamily="34" charset="-122"/>
              </a:rPr>
              <a:t>网瑞达企业定位和愿景</a:t>
            </a:r>
            <a:endPar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cstate="print">
            <a:clrChange>
              <a:clrFrom>
                <a:srgbClr val="060606">
                  <a:alpha val="6275"/>
                </a:srgbClr>
              </a:clrFrom>
              <a:clrTo>
                <a:srgbClr val="060606">
                  <a:alpha val="0"/>
                </a:srgbClr>
              </a:clrTo>
            </a:clrChange>
            <a:extLst>
              <a:ext uri="{28A0092B-C50C-407E-A947-70E740481C1C}">
                <a14:useLocalDpi xmlns:a14="http://schemas.microsoft.com/office/drawing/2010/main" val="0"/>
              </a:ext>
            </a:extLst>
          </a:blip>
          <a:stretch>
            <a:fillRect/>
          </a:stretch>
        </p:blipFill>
        <p:spPr>
          <a:xfrm>
            <a:off x="3018222" y="3529448"/>
            <a:ext cx="913790" cy="855916"/>
          </a:xfrm>
          <a:prstGeom prst="rect">
            <a:avLst/>
          </a:prstGeom>
        </p:spPr>
      </p:pic>
      <p:pic>
        <p:nvPicPr>
          <p:cNvPr id="12" name="图片 11"/>
          <p:cNvPicPr>
            <a:picLocks noChangeAspect="1"/>
          </p:cNvPicPr>
          <p:nvPr/>
        </p:nvPicPr>
        <p:blipFill>
          <a:blip r:embed="rId5" cstate="print">
            <a:clrChange>
              <a:clrFrom>
                <a:srgbClr val="060606">
                  <a:alpha val="6275"/>
                </a:srgbClr>
              </a:clrFrom>
              <a:clrTo>
                <a:srgbClr val="060606">
                  <a:alpha val="0"/>
                </a:srgbClr>
              </a:clrTo>
            </a:clrChange>
            <a:extLst>
              <a:ext uri="{28A0092B-C50C-407E-A947-70E740481C1C}">
                <a14:useLocalDpi xmlns:a14="http://schemas.microsoft.com/office/drawing/2010/main" val="0"/>
              </a:ext>
            </a:extLst>
          </a:blip>
          <a:stretch>
            <a:fillRect/>
          </a:stretch>
        </p:blipFill>
        <p:spPr>
          <a:xfrm>
            <a:off x="5637891" y="1967250"/>
            <a:ext cx="913790" cy="855916"/>
          </a:xfrm>
          <a:prstGeom prst="rect">
            <a:avLst/>
          </a:prstGeom>
        </p:spPr>
      </p:pic>
      <p:pic>
        <p:nvPicPr>
          <p:cNvPr id="13" name="图片 12"/>
          <p:cNvPicPr>
            <a:picLocks noChangeAspect="1"/>
          </p:cNvPicPr>
          <p:nvPr/>
        </p:nvPicPr>
        <p:blipFill>
          <a:blip r:embed="rId5" cstate="print">
            <a:clrChange>
              <a:clrFrom>
                <a:srgbClr val="060606">
                  <a:alpha val="6275"/>
                </a:srgbClr>
              </a:clrFrom>
              <a:clrTo>
                <a:srgbClr val="060606">
                  <a:alpha val="0"/>
                </a:srgbClr>
              </a:clrTo>
            </a:clrChange>
            <a:extLst>
              <a:ext uri="{28A0092B-C50C-407E-A947-70E740481C1C}">
                <a14:useLocalDpi xmlns:a14="http://schemas.microsoft.com/office/drawing/2010/main" val="0"/>
              </a:ext>
            </a:extLst>
          </a:blip>
          <a:stretch>
            <a:fillRect/>
          </a:stretch>
        </p:blipFill>
        <p:spPr>
          <a:xfrm>
            <a:off x="8376960" y="3532692"/>
            <a:ext cx="913790" cy="855916"/>
          </a:xfrm>
          <a:prstGeom prst="rect">
            <a:avLst/>
          </a:prstGeom>
        </p:spPr>
      </p:pic>
      <p:sp>
        <p:nvSpPr>
          <p:cNvPr id="17" name="弧形 16"/>
          <p:cNvSpPr/>
          <p:nvPr/>
        </p:nvSpPr>
        <p:spPr>
          <a:xfrm rot="17216275">
            <a:off x="3656533" y="2255555"/>
            <a:ext cx="4876508" cy="5071840"/>
          </a:xfrm>
          <a:prstGeom prst="arc">
            <a:avLst>
              <a:gd name="adj1" fmla="val 16942690"/>
              <a:gd name="adj2" fmla="val 19782120"/>
            </a:avLst>
          </a:prstGeom>
          <a:ln w="25400">
            <a:gradFill>
              <a:gsLst>
                <a:gs pos="41000">
                  <a:srgbClr val="FBFCFE">
                    <a:alpha val="70000"/>
                  </a:srgbClr>
                </a:gs>
                <a:gs pos="0">
                  <a:schemeClr val="accent1">
                    <a:lumMod val="5000"/>
                    <a:lumOff val="95000"/>
                    <a:alpha val="30000"/>
                  </a:schemeClr>
                </a:gs>
                <a:gs pos="100000">
                  <a:schemeClr val="bg1"/>
                </a:gs>
              </a:gsLst>
              <a:lin ang="5400000" scaled="1"/>
            </a:gra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rot="437090">
            <a:off x="3849386" y="2369843"/>
            <a:ext cx="4876508" cy="5071840"/>
          </a:xfrm>
          <a:prstGeom prst="arc">
            <a:avLst>
              <a:gd name="adj1" fmla="val 16375921"/>
              <a:gd name="adj2" fmla="val 19228523"/>
            </a:avLst>
          </a:prstGeom>
          <a:ln w="25400">
            <a:gradFill>
              <a:gsLst>
                <a:gs pos="41000">
                  <a:srgbClr val="FBFCFE">
                    <a:alpha val="70000"/>
                  </a:srgbClr>
                </a:gs>
                <a:gs pos="0">
                  <a:schemeClr val="accent1">
                    <a:lumMod val="5000"/>
                    <a:lumOff val="95000"/>
                    <a:alpha val="30000"/>
                  </a:schemeClr>
                </a:gs>
                <a:gs pos="100000">
                  <a:schemeClr val="bg1"/>
                </a:gs>
              </a:gsLst>
              <a:lin ang="5400000" scaled="1"/>
            </a:gra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nvSpPr>
        <p:spPr>
          <a:xfrm>
            <a:off x="2292961" y="4377979"/>
            <a:ext cx="153111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产品研发</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文本框 20"/>
          <p:cNvSpPr txBox="1"/>
          <p:nvPr/>
        </p:nvSpPr>
        <p:spPr>
          <a:xfrm>
            <a:off x="5219062" y="1223602"/>
            <a:ext cx="1751448" cy="461665"/>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解决方案</a:t>
            </a:r>
          </a:p>
        </p:txBody>
      </p:sp>
      <p:sp>
        <p:nvSpPr>
          <p:cNvPr id="22" name="文本框 21"/>
          <p:cNvSpPr txBox="1"/>
          <p:nvPr/>
        </p:nvSpPr>
        <p:spPr>
          <a:xfrm>
            <a:off x="8449328" y="4377978"/>
            <a:ext cx="1563446" cy="461665"/>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sz="2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a:t>咨询服务</a:t>
            </a:r>
          </a:p>
        </p:txBody>
      </p:sp>
      <p:sp>
        <p:nvSpPr>
          <p:cNvPr id="23" name="文本框 22"/>
          <p:cNvSpPr txBox="1"/>
          <p:nvPr/>
        </p:nvSpPr>
        <p:spPr>
          <a:xfrm>
            <a:off x="826157" y="4839644"/>
            <a:ext cx="299791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管理</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支撑软件</a:t>
            </a:r>
            <a:endParaRPr lang="en-US" altLang="zh-CN" sz="1600" dirty="0">
              <a:solidFill>
                <a:schemeClr val="bg1"/>
              </a:solidFill>
              <a:latin typeface="微软雅黑" panose="020B0503020204020204" pitchFamily="34" charset="-122"/>
              <a:ea typeface="微软雅黑" panose="020B0503020204020204" pitchFamily="34" charset="-122"/>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bg1"/>
                </a:solidFill>
                <a:latin typeface="微软雅黑" panose="020B0503020204020204" pitchFamily="34" charset="-122"/>
                <a:ea typeface="微软雅黑" panose="020B0503020204020204" pitchFamily="34" charset="-122"/>
              </a:rPr>
              <a:t>打造完备的</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管理产品体系</a:t>
            </a:r>
            <a:endParaRPr kumimoji="0" lang="zh-CN" altLang="en-US" sz="16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4" name="文本框 23"/>
          <p:cNvSpPr txBox="1"/>
          <p:nvPr/>
        </p:nvSpPr>
        <p:spPr>
          <a:xfrm>
            <a:off x="3840159" y="1674441"/>
            <a:ext cx="450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bg1"/>
                </a:solidFill>
                <a:latin typeface="微软雅黑" panose="020B0503020204020204" pitchFamily="34" charset="-122"/>
                <a:ea typeface="微软雅黑" panose="020B0503020204020204" pitchFamily="34" charset="-122"/>
              </a:rPr>
              <a:t>量身定做，为用户提供最适合的</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管理解决方案</a:t>
            </a:r>
            <a:endParaRPr kumimoji="0" lang="zh-CN" altLang="en-US" sz="16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5" name="文本框 24"/>
          <p:cNvSpPr txBox="1"/>
          <p:nvPr/>
        </p:nvSpPr>
        <p:spPr>
          <a:xfrm>
            <a:off x="8449328" y="4839643"/>
            <a:ext cx="331430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bg1"/>
                </a:solidFill>
                <a:latin typeface="微软雅黑" panose="020B0503020204020204" pitchFamily="34" charset="-122"/>
                <a:ea typeface="微软雅黑" panose="020B0503020204020204" pitchFamily="34" charset="-122"/>
              </a:rPr>
              <a:t>提供全方位的</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管理咨询服务</a:t>
            </a:r>
            <a:endParaRPr kumimoji="0" lang="zh-CN" altLang="en-US" sz="16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973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1" y="3424963"/>
            <a:ext cx="8910585" cy="3433038"/>
          </a:xfrm>
          <a:custGeom>
            <a:avLst/>
            <a:gdLst>
              <a:gd name="connsiteX0" fmla="*/ 0 w 1908700"/>
              <a:gd name="connsiteY0" fmla="*/ 0 h 4440328"/>
              <a:gd name="connsiteX1" fmla="*/ 1908700 w 1908700"/>
              <a:gd name="connsiteY1" fmla="*/ 0 h 4440328"/>
              <a:gd name="connsiteX2" fmla="*/ 1908700 w 1908700"/>
              <a:gd name="connsiteY2" fmla="*/ 4440328 h 4440328"/>
              <a:gd name="connsiteX3" fmla="*/ 0 w 1908700"/>
              <a:gd name="connsiteY3" fmla="*/ 4440328 h 4440328"/>
              <a:gd name="connsiteX4" fmla="*/ 0 w 1908700"/>
              <a:gd name="connsiteY4" fmla="*/ 0 h 4440328"/>
              <a:gd name="connsiteX0" fmla="*/ 0 w 6773663"/>
              <a:gd name="connsiteY0" fmla="*/ 0 h 4440328"/>
              <a:gd name="connsiteX1" fmla="*/ 6773663 w 6773663"/>
              <a:gd name="connsiteY1" fmla="*/ 656947 h 4440328"/>
              <a:gd name="connsiteX2" fmla="*/ 1908700 w 6773663"/>
              <a:gd name="connsiteY2" fmla="*/ 4440328 h 4440328"/>
              <a:gd name="connsiteX3" fmla="*/ 0 w 6773663"/>
              <a:gd name="connsiteY3" fmla="*/ 4440328 h 4440328"/>
              <a:gd name="connsiteX4" fmla="*/ 0 w 6773663"/>
              <a:gd name="connsiteY4" fmla="*/ 0 h 4440328"/>
              <a:gd name="connsiteX0" fmla="*/ 0 w 6773663"/>
              <a:gd name="connsiteY0" fmla="*/ 0 h 4440328"/>
              <a:gd name="connsiteX1" fmla="*/ 6773663 w 6773663"/>
              <a:gd name="connsiteY1" fmla="*/ 656947 h 4440328"/>
              <a:gd name="connsiteX2" fmla="*/ 3409026 w 6773663"/>
              <a:gd name="connsiteY2" fmla="*/ 4422573 h 4440328"/>
              <a:gd name="connsiteX3" fmla="*/ 0 w 6773663"/>
              <a:gd name="connsiteY3" fmla="*/ 4440328 h 4440328"/>
              <a:gd name="connsiteX4" fmla="*/ 0 w 6773663"/>
              <a:gd name="connsiteY4" fmla="*/ 0 h 4440328"/>
              <a:gd name="connsiteX0" fmla="*/ 5726097 w 6773663"/>
              <a:gd name="connsiteY0" fmla="*/ 8878 h 3783381"/>
              <a:gd name="connsiteX1" fmla="*/ 6773663 w 6773663"/>
              <a:gd name="connsiteY1" fmla="*/ 0 h 3783381"/>
              <a:gd name="connsiteX2" fmla="*/ 3409026 w 6773663"/>
              <a:gd name="connsiteY2" fmla="*/ 3765626 h 3783381"/>
              <a:gd name="connsiteX3" fmla="*/ 0 w 6773663"/>
              <a:gd name="connsiteY3" fmla="*/ 3783381 h 3783381"/>
              <a:gd name="connsiteX4" fmla="*/ 5726097 w 6773663"/>
              <a:gd name="connsiteY4" fmla="*/ 8878 h 3783381"/>
              <a:gd name="connsiteX0" fmla="*/ 5726097 w 7714696"/>
              <a:gd name="connsiteY0" fmla="*/ 0 h 3774503"/>
              <a:gd name="connsiteX1" fmla="*/ 7714696 w 7714696"/>
              <a:gd name="connsiteY1" fmla="*/ 337351 h 3774503"/>
              <a:gd name="connsiteX2" fmla="*/ 3409026 w 7714696"/>
              <a:gd name="connsiteY2" fmla="*/ 3756748 h 3774503"/>
              <a:gd name="connsiteX3" fmla="*/ 0 w 7714696"/>
              <a:gd name="connsiteY3" fmla="*/ 3774503 h 3774503"/>
              <a:gd name="connsiteX4" fmla="*/ 5726097 w 7714696"/>
              <a:gd name="connsiteY4" fmla="*/ 0 h 3774503"/>
              <a:gd name="connsiteX0" fmla="*/ 6303146 w 7714696"/>
              <a:gd name="connsiteY0" fmla="*/ 8878 h 3437152"/>
              <a:gd name="connsiteX1" fmla="*/ 7714696 w 7714696"/>
              <a:gd name="connsiteY1" fmla="*/ 0 h 3437152"/>
              <a:gd name="connsiteX2" fmla="*/ 3409026 w 7714696"/>
              <a:gd name="connsiteY2" fmla="*/ 3419397 h 3437152"/>
              <a:gd name="connsiteX3" fmla="*/ 0 w 7714696"/>
              <a:gd name="connsiteY3" fmla="*/ 3437152 h 3437152"/>
              <a:gd name="connsiteX4" fmla="*/ 6303146 w 7714696"/>
              <a:gd name="connsiteY4" fmla="*/ 8878 h 3437152"/>
              <a:gd name="connsiteX0" fmla="*/ 6303146 w 8273990"/>
              <a:gd name="connsiteY0" fmla="*/ 1 h 3428275"/>
              <a:gd name="connsiteX1" fmla="*/ 8273990 w 8273990"/>
              <a:gd name="connsiteY1" fmla="*/ 0 h 3428275"/>
              <a:gd name="connsiteX2" fmla="*/ 3409026 w 8273990"/>
              <a:gd name="connsiteY2" fmla="*/ 3410520 h 3428275"/>
              <a:gd name="connsiteX3" fmla="*/ 0 w 8273990"/>
              <a:gd name="connsiteY3" fmla="*/ 3428275 h 3428275"/>
              <a:gd name="connsiteX4" fmla="*/ 6303146 w 8273990"/>
              <a:gd name="connsiteY4" fmla="*/ 1 h 3428275"/>
              <a:gd name="connsiteX0" fmla="*/ 6995604 w 8273990"/>
              <a:gd name="connsiteY0" fmla="*/ 1 h 3428275"/>
              <a:gd name="connsiteX1" fmla="*/ 8273990 w 8273990"/>
              <a:gd name="connsiteY1" fmla="*/ 0 h 3428275"/>
              <a:gd name="connsiteX2" fmla="*/ 3409026 w 8273990"/>
              <a:gd name="connsiteY2" fmla="*/ 3410520 h 3428275"/>
              <a:gd name="connsiteX3" fmla="*/ 0 w 8273990"/>
              <a:gd name="connsiteY3" fmla="*/ 3428275 h 3428275"/>
              <a:gd name="connsiteX4" fmla="*/ 6995604 w 8273990"/>
              <a:gd name="connsiteY4" fmla="*/ 1 h 3428275"/>
              <a:gd name="connsiteX0" fmla="*/ 6995604 w 8273990"/>
              <a:gd name="connsiteY0" fmla="*/ 1 h 3428275"/>
              <a:gd name="connsiteX1" fmla="*/ 8273990 w 8273990"/>
              <a:gd name="connsiteY1" fmla="*/ 0 h 3428275"/>
              <a:gd name="connsiteX2" fmla="*/ 3870664 w 8273990"/>
              <a:gd name="connsiteY2" fmla="*/ 3419397 h 3428275"/>
              <a:gd name="connsiteX3" fmla="*/ 0 w 8273990"/>
              <a:gd name="connsiteY3" fmla="*/ 3428275 h 3428275"/>
              <a:gd name="connsiteX4" fmla="*/ 6995604 w 8273990"/>
              <a:gd name="connsiteY4" fmla="*/ 1 h 3428275"/>
              <a:gd name="connsiteX0" fmla="*/ 6995604 w 8611341"/>
              <a:gd name="connsiteY0" fmla="*/ 1 h 3428275"/>
              <a:gd name="connsiteX1" fmla="*/ 8611341 w 8611341"/>
              <a:gd name="connsiteY1" fmla="*/ 0 h 3428275"/>
              <a:gd name="connsiteX2" fmla="*/ 3870664 w 8611341"/>
              <a:gd name="connsiteY2" fmla="*/ 3419397 h 3428275"/>
              <a:gd name="connsiteX3" fmla="*/ 0 w 8611341"/>
              <a:gd name="connsiteY3" fmla="*/ 3428275 h 3428275"/>
              <a:gd name="connsiteX4" fmla="*/ 6995604 w 8611341"/>
              <a:gd name="connsiteY4" fmla="*/ 1 h 3428275"/>
              <a:gd name="connsiteX0" fmla="*/ 7430610 w 8611341"/>
              <a:gd name="connsiteY0" fmla="*/ 1 h 3428275"/>
              <a:gd name="connsiteX1" fmla="*/ 8611341 w 8611341"/>
              <a:gd name="connsiteY1" fmla="*/ 0 h 3428275"/>
              <a:gd name="connsiteX2" fmla="*/ 3870664 w 8611341"/>
              <a:gd name="connsiteY2" fmla="*/ 3419397 h 3428275"/>
              <a:gd name="connsiteX3" fmla="*/ 0 w 8611341"/>
              <a:gd name="connsiteY3" fmla="*/ 3428275 h 3428275"/>
              <a:gd name="connsiteX4" fmla="*/ 7430610 w 8611341"/>
              <a:gd name="connsiteY4" fmla="*/ 1 h 3428275"/>
              <a:gd name="connsiteX0" fmla="*/ 7430610 w 8611341"/>
              <a:gd name="connsiteY0" fmla="*/ 1 h 3428275"/>
              <a:gd name="connsiteX1" fmla="*/ 8611341 w 8611341"/>
              <a:gd name="connsiteY1" fmla="*/ 0 h 3428275"/>
              <a:gd name="connsiteX2" fmla="*/ 4110361 w 8611341"/>
              <a:gd name="connsiteY2" fmla="*/ 3419397 h 3428275"/>
              <a:gd name="connsiteX3" fmla="*/ 0 w 8611341"/>
              <a:gd name="connsiteY3" fmla="*/ 3428275 h 3428275"/>
              <a:gd name="connsiteX4" fmla="*/ 7430610 w 8611341"/>
              <a:gd name="connsiteY4" fmla="*/ 1 h 3428275"/>
              <a:gd name="connsiteX0" fmla="*/ 7786210 w 8611341"/>
              <a:gd name="connsiteY0" fmla="*/ 1 h 3428275"/>
              <a:gd name="connsiteX1" fmla="*/ 8611341 w 8611341"/>
              <a:gd name="connsiteY1" fmla="*/ 0 h 3428275"/>
              <a:gd name="connsiteX2" fmla="*/ 4110361 w 8611341"/>
              <a:gd name="connsiteY2" fmla="*/ 3419397 h 3428275"/>
              <a:gd name="connsiteX3" fmla="*/ 0 w 8611341"/>
              <a:gd name="connsiteY3" fmla="*/ 3428275 h 3428275"/>
              <a:gd name="connsiteX4" fmla="*/ 7786210 w 8611341"/>
              <a:gd name="connsiteY4" fmla="*/ 1 h 3428275"/>
              <a:gd name="connsiteX0" fmla="*/ 7793354 w 8611341"/>
              <a:gd name="connsiteY0" fmla="*/ 0 h 3430655"/>
              <a:gd name="connsiteX1" fmla="*/ 8611341 w 8611341"/>
              <a:gd name="connsiteY1" fmla="*/ 2380 h 3430655"/>
              <a:gd name="connsiteX2" fmla="*/ 4110361 w 8611341"/>
              <a:gd name="connsiteY2" fmla="*/ 3421777 h 3430655"/>
              <a:gd name="connsiteX3" fmla="*/ 0 w 8611341"/>
              <a:gd name="connsiteY3" fmla="*/ 3430655 h 3430655"/>
              <a:gd name="connsiteX4" fmla="*/ 7793354 w 8611341"/>
              <a:gd name="connsiteY4" fmla="*/ 0 h 3430655"/>
              <a:gd name="connsiteX0" fmla="*/ 7793354 w 8604198"/>
              <a:gd name="connsiteY0" fmla="*/ 2383 h 3433038"/>
              <a:gd name="connsiteX1" fmla="*/ 8604198 w 8604198"/>
              <a:gd name="connsiteY1" fmla="*/ 0 h 3433038"/>
              <a:gd name="connsiteX2" fmla="*/ 4110361 w 8604198"/>
              <a:gd name="connsiteY2" fmla="*/ 3424160 h 3433038"/>
              <a:gd name="connsiteX3" fmla="*/ 0 w 8604198"/>
              <a:gd name="connsiteY3" fmla="*/ 3433038 h 3433038"/>
              <a:gd name="connsiteX4" fmla="*/ 7793354 w 8604198"/>
              <a:gd name="connsiteY4" fmla="*/ 2383 h 3433038"/>
              <a:gd name="connsiteX0" fmla="*/ 7793354 w 8896298"/>
              <a:gd name="connsiteY0" fmla="*/ 2383 h 3433038"/>
              <a:gd name="connsiteX1" fmla="*/ 8896298 w 8896298"/>
              <a:gd name="connsiteY1" fmla="*/ 0 h 3433038"/>
              <a:gd name="connsiteX2" fmla="*/ 4110361 w 8896298"/>
              <a:gd name="connsiteY2" fmla="*/ 3424160 h 3433038"/>
              <a:gd name="connsiteX3" fmla="*/ 0 w 8896298"/>
              <a:gd name="connsiteY3" fmla="*/ 3433038 h 3433038"/>
              <a:gd name="connsiteX4" fmla="*/ 7793354 w 8896298"/>
              <a:gd name="connsiteY4" fmla="*/ 2383 h 3433038"/>
              <a:gd name="connsiteX0" fmla="*/ 8123554 w 8896298"/>
              <a:gd name="connsiteY0" fmla="*/ 0 h 3443355"/>
              <a:gd name="connsiteX1" fmla="*/ 8896298 w 8896298"/>
              <a:gd name="connsiteY1" fmla="*/ 10317 h 3443355"/>
              <a:gd name="connsiteX2" fmla="*/ 4110361 w 8896298"/>
              <a:gd name="connsiteY2" fmla="*/ 3434477 h 3443355"/>
              <a:gd name="connsiteX3" fmla="*/ 0 w 8896298"/>
              <a:gd name="connsiteY3" fmla="*/ 3443355 h 3443355"/>
              <a:gd name="connsiteX4" fmla="*/ 8123554 w 8896298"/>
              <a:gd name="connsiteY4" fmla="*/ 0 h 3443355"/>
              <a:gd name="connsiteX0" fmla="*/ 8109267 w 8896298"/>
              <a:gd name="connsiteY0" fmla="*/ 0 h 3436212"/>
              <a:gd name="connsiteX1" fmla="*/ 8896298 w 8896298"/>
              <a:gd name="connsiteY1" fmla="*/ 3174 h 3436212"/>
              <a:gd name="connsiteX2" fmla="*/ 4110361 w 8896298"/>
              <a:gd name="connsiteY2" fmla="*/ 3427334 h 3436212"/>
              <a:gd name="connsiteX3" fmla="*/ 0 w 8896298"/>
              <a:gd name="connsiteY3" fmla="*/ 3436212 h 3436212"/>
              <a:gd name="connsiteX4" fmla="*/ 8109267 w 8896298"/>
              <a:gd name="connsiteY4" fmla="*/ 0 h 3436212"/>
              <a:gd name="connsiteX0" fmla="*/ 8109267 w 8910585"/>
              <a:gd name="connsiteY0" fmla="*/ 0 h 3436212"/>
              <a:gd name="connsiteX1" fmla="*/ 8910585 w 8910585"/>
              <a:gd name="connsiteY1" fmla="*/ 3174 h 3436212"/>
              <a:gd name="connsiteX2" fmla="*/ 4110361 w 8910585"/>
              <a:gd name="connsiteY2" fmla="*/ 3427334 h 3436212"/>
              <a:gd name="connsiteX3" fmla="*/ 0 w 8910585"/>
              <a:gd name="connsiteY3" fmla="*/ 3436212 h 3436212"/>
              <a:gd name="connsiteX4" fmla="*/ 8109267 w 8910585"/>
              <a:gd name="connsiteY4" fmla="*/ 0 h 3436212"/>
              <a:gd name="connsiteX0" fmla="*/ 8097361 w 8910585"/>
              <a:gd name="connsiteY0" fmla="*/ 1589 h 3433038"/>
              <a:gd name="connsiteX1" fmla="*/ 8910585 w 8910585"/>
              <a:gd name="connsiteY1" fmla="*/ 0 h 3433038"/>
              <a:gd name="connsiteX2" fmla="*/ 4110361 w 8910585"/>
              <a:gd name="connsiteY2" fmla="*/ 3424160 h 3433038"/>
              <a:gd name="connsiteX3" fmla="*/ 0 w 8910585"/>
              <a:gd name="connsiteY3" fmla="*/ 3433038 h 3433038"/>
              <a:gd name="connsiteX4" fmla="*/ 8097361 w 8910585"/>
              <a:gd name="connsiteY4" fmla="*/ 1589 h 343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585" h="3433038">
                <a:moveTo>
                  <a:pt x="8097361" y="1589"/>
                </a:moveTo>
                <a:lnTo>
                  <a:pt x="8910585" y="0"/>
                </a:lnTo>
                <a:lnTo>
                  <a:pt x="4110361" y="3424160"/>
                </a:lnTo>
                <a:lnTo>
                  <a:pt x="0" y="3433038"/>
                </a:lnTo>
                <a:lnTo>
                  <a:pt x="8097361" y="1589"/>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314083" y="2732276"/>
            <a:ext cx="1886934" cy="1697178"/>
            <a:chOff x="6116351" y="3072982"/>
            <a:chExt cx="1479896" cy="1331072"/>
          </a:xfrm>
        </p:grpSpPr>
        <p:sp>
          <p:nvSpPr>
            <p:cNvPr id="76" name="椭圆 75"/>
            <p:cNvSpPr/>
            <p:nvPr/>
          </p:nvSpPr>
          <p:spPr>
            <a:xfrm>
              <a:off x="6163137" y="4160773"/>
              <a:ext cx="1260000" cy="24328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77" name="椭圆 76"/>
            <p:cNvSpPr/>
            <p:nvPr/>
          </p:nvSpPr>
          <p:spPr>
            <a:xfrm>
              <a:off x="6163898" y="3072982"/>
              <a:ext cx="1260000" cy="126000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89" name="文本框 88"/>
            <p:cNvSpPr txBox="1"/>
            <p:nvPr/>
          </p:nvSpPr>
          <p:spPr>
            <a:xfrm>
              <a:off x="6116351" y="3502927"/>
              <a:ext cx="783953" cy="337938"/>
            </a:xfrm>
            <a:prstGeom prst="rect">
              <a:avLst/>
            </a:prstGeom>
            <a:noFill/>
            <a:ln>
              <a:noFill/>
            </a:ln>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功能</a:t>
              </a:r>
            </a:p>
          </p:txBody>
        </p:sp>
        <p:sp>
          <p:nvSpPr>
            <p:cNvPr id="90" name="文本框 89"/>
            <p:cNvSpPr txBox="1"/>
            <p:nvPr/>
          </p:nvSpPr>
          <p:spPr>
            <a:xfrm>
              <a:off x="6812294" y="3502927"/>
              <a:ext cx="783953" cy="337938"/>
            </a:xfrm>
            <a:prstGeom prst="rect">
              <a:avLst/>
            </a:prstGeom>
            <a:noFill/>
            <a:ln>
              <a:noFill/>
            </a:ln>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展现</a:t>
              </a:r>
            </a:p>
          </p:txBody>
        </p:sp>
        <p:cxnSp>
          <p:nvCxnSpPr>
            <p:cNvPr id="91" name="直接箭头连接符 90"/>
            <p:cNvCxnSpPr/>
            <p:nvPr/>
          </p:nvCxnSpPr>
          <p:spPr>
            <a:xfrm>
              <a:off x="6663262" y="3647307"/>
              <a:ext cx="205200" cy="0"/>
            </a:xfrm>
            <a:prstGeom prst="straightConnector1">
              <a:avLst/>
            </a:prstGeom>
            <a:ln w="38100" cmpd="sng">
              <a:solidFill>
                <a:schemeClr val="bg1"/>
              </a:solidFill>
              <a:prstDash val="solid"/>
              <a:tailEnd type="triangle"/>
            </a:ln>
            <a:effectLst/>
          </p:spPr>
          <p:style>
            <a:lnRef idx="2">
              <a:schemeClr val="accent1"/>
            </a:lnRef>
            <a:fillRef idx="0">
              <a:schemeClr val="accent1"/>
            </a:fillRef>
            <a:effectRef idx="1">
              <a:schemeClr val="accent1"/>
            </a:effectRef>
            <a:fontRef idx="minor">
              <a:schemeClr val="tx1"/>
            </a:fontRef>
          </p:style>
        </p:cxnSp>
      </p:grpSp>
      <p:sp>
        <p:nvSpPr>
          <p:cNvPr id="166" name="矩形 165"/>
          <p:cNvSpPr/>
          <p:nvPr/>
        </p:nvSpPr>
        <p:spPr>
          <a:xfrm>
            <a:off x="8135477" y="1009048"/>
            <a:ext cx="3478012" cy="942974"/>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4" name="文本框 103"/>
          <p:cNvSpPr txBox="1"/>
          <p:nvPr/>
        </p:nvSpPr>
        <p:spPr>
          <a:xfrm>
            <a:off x="562329" y="450842"/>
            <a:ext cx="5937922"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网络</a:t>
            </a:r>
            <a:r>
              <a:rPr lang="zh-CN" altLang="en-US" sz="3600" b="1" dirty="0" smtClean="0">
                <a:solidFill>
                  <a:prstClr val="white"/>
                </a:solidFill>
                <a:latin typeface="微软雅黑" panose="020B0503020204020204" pitchFamily="34" charset="-122"/>
                <a:ea typeface="微软雅黑" panose="020B0503020204020204" pitchFamily="34" charset="-122"/>
              </a:rPr>
              <a:t>管理</a:t>
            </a:r>
            <a:r>
              <a:rPr lang="zh-CN" altLang="en-US" sz="3600" b="1" dirty="0">
                <a:solidFill>
                  <a:prstClr val="white"/>
                </a:solidFill>
                <a:latin typeface="微软雅黑" panose="020B0503020204020204" pitchFamily="34" charset="-122"/>
                <a:ea typeface="微软雅黑" panose="020B0503020204020204" pitchFamily="34" charset="-122"/>
              </a:rPr>
              <a:t>能力与发展趋势</a:t>
            </a:r>
          </a:p>
        </p:txBody>
      </p:sp>
      <p:sp>
        <p:nvSpPr>
          <p:cNvPr id="7" name="等腰三角形 6"/>
          <p:cNvSpPr/>
          <p:nvPr/>
        </p:nvSpPr>
        <p:spPr>
          <a:xfrm>
            <a:off x="9136727" y="1963944"/>
            <a:ext cx="803304" cy="564022"/>
          </a:xfrm>
          <a:custGeom>
            <a:avLst/>
            <a:gdLst>
              <a:gd name="connsiteX0" fmla="*/ 0 w 803304"/>
              <a:gd name="connsiteY0" fmla="*/ 692209 h 692209"/>
              <a:gd name="connsiteX1" fmla="*/ 401652 w 803304"/>
              <a:gd name="connsiteY1" fmla="*/ 0 h 692209"/>
              <a:gd name="connsiteX2" fmla="*/ 803304 w 803304"/>
              <a:gd name="connsiteY2" fmla="*/ 692209 h 692209"/>
              <a:gd name="connsiteX3" fmla="*/ 0 w 803304"/>
              <a:gd name="connsiteY3" fmla="*/ 692209 h 692209"/>
              <a:gd name="connsiteX0" fmla="*/ 0 w 803304"/>
              <a:gd name="connsiteY0" fmla="*/ 615297 h 615297"/>
              <a:gd name="connsiteX1" fmla="*/ 632388 w 803304"/>
              <a:gd name="connsiteY1" fmla="*/ 0 h 615297"/>
              <a:gd name="connsiteX2" fmla="*/ 803304 w 803304"/>
              <a:gd name="connsiteY2" fmla="*/ 615297 h 615297"/>
              <a:gd name="connsiteX3" fmla="*/ 0 w 803304"/>
              <a:gd name="connsiteY3" fmla="*/ 615297 h 615297"/>
              <a:gd name="connsiteX0" fmla="*/ 0 w 803304"/>
              <a:gd name="connsiteY0" fmla="*/ 564022 h 564022"/>
              <a:gd name="connsiteX1" fmla="*/ 752029 w 803304"/>
              <a:gd name="connsiteY1" fmla="*/ 0 h 564022"/>
              <a:gd name="connsiteX2" fmla="*/ 803304 w 803304"/>
              <a:gd name="connsiteY2" fmla="*/ 564022 h 564022"/>
              <a:gd name="connsiteX3" fmla="*/ 0 w 803304"/>
              <a:gd name="connsiteY3" fmla="*/ 564022 h 564022"/>
            </a:gdLst>
            <a:ahLst/>
            <a:cxnLst>
              <a:cxn ang="0">
                <a:pos x="connsiteX0" y="connsiteY0"/>
              </a:cxn>
              <a:cxn ang="0">
                <a:pos x="connsiteX1" y="connsiteY1"/>
              </a:cxn>
              <a:cxn ang="0">
                <a:pos x="connsiteX2" y="connsiteY2"/>
              </a:cxn>
              <a:cxn ang="0">
                <a:pos x="connsiteX3" y="connsiteY3"/>
              </a:cxn>
            </a:cxnLst>
            <a:rect l="l" t="t" r="r" b="b"/>
            <a:pathLst>
              <a:path w="803304" h="564022">
                <a:moveTo>
                  <a:pt x="0" y="564022"/>
                </a:moveTo>
                <a:lnTo>
                  <a:pt x="752029" y="0"/>
                </a:lnTo>
                <a:lnTo>
                  <a:pt x="803304" y="564022"/>
                </a:lnTo>
                <a:lnTo>
                  <a:pt x="0" y="564022"/>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矩形 68"/>
          <p:cNvSpPr/>
          <p:nvPr/>
        </p:nvSpPr>
        <p:spPr>
          <a:xfrm>
            <a:off x="8099189" y="2539888"/>
            <a:ext cx="1638131" cy="886665"/>
          </a:xfrm>
          <a:custGeom>
            <a:avLst/>
            <a:gdLst>
              <a:gd name="connsiteX0" fmla="*/ 0 w 1908700"/>
              <a:gd name="connsiteY0" fmla="*/ 0 h 4440328"/>
              <a:gd name="connsiteX1" fmla="*/ 1908700 w 1908700"/>
              <a:gd name="connsiteY1" fmla="*/ 0 h 4440328"/>
              <a:gd name="connsiteX2" fmla="*/ 1908700 w 1908700"/>
              <a:gd name="connsiteY2" fmla="*/ 4440328 h 4440328"/>
              <a:gd name="connsiteX3" fmla="*/ 0 w 1908700"/>
              <a:gd name="connsiteY3" fmla="*/ 4440328 h 4440328"/>
              <a:gd name="connsiteX4" fmla="*/ 0 w 1908700"/>
              <a:gd name="connsiteY4" fmla="*/ 0 h 4440328"/>
              <a:gd name="connsiteX0" fmla="*/ 0 w 6773663"/>
              <a:gd name="connsiteY0" fmla="*/ 0 h 4440328"/>
              <a:gd name="connsiteX1" fmla="*/ 6773663 w 6773663"/>
              <a:gd name="connsiteY1" fmla="*/ 656947 h 4440328"/>
              <a:gd name="connsiteX2" fmla="*/ 1908700 w 6773663"/>
              <a:gd name="connsiteY2" fmla="*/ 4440328 h 4440328"/>
              <a:gd name="connsiteX3" fmla="*/ 0 w 6773663"/>
              <a:gd name="connsiteY3" fmla="*/ 4440328 h 4440328"/>
              <a:gd name="connsiteX4" fmla="*/ 0 w 6773663"/>
              <a:gd name="connsiteY4" fmla="*/ 0 h 4440328"/>
              <a:gd name="connsiteX0" fmla="*/ 0 w 6773663"/>
              <a:gd name="connsiteY0" fmla="*/ 0 h 4440328"/>
              <a:gd name="connsiteX1" fmla="*/ 6773663 w 6773663"/>
              <a:gd name="connsiteY1" fmla="*/ 656947 h 4440328"/>
              <a:gd name="connsiteX2" fmla="*/ 3409026 w 6773663"/>
              <a:gd name="connsiteY2" fmla="*/ 4422573 h 4440328"/>
              <a:gd name="connsiteX3" fmla="*/ 0 w 6773663"/>
              <a:gd name="connsiteY3" fmla="*/ 4440328 h 4440328"/>
              <a:gd name="connsiteX4" fmla="*/ 0 w 6773663"/>
              <a:gd name="connsiteY4" fmla="*/ 0 h 4440328"/>
              <a:gd name="connsiteX0" fmla="*/ 5726097 w 6773663"/>
              <a:gd name="connsiteY0" fmla="*/ 8878 h 3783381"/>
              <a:gd name="connsiteX1" fmla="*/ 6773663 w 6773663"/>
              <a:gd name="connsiteY1" fmla="*/ 0 h 3783381"/>
              <a:gd name="connsiteX2" fmla="*/ 3409026 w 6773663"/>
              <a:gd name="connsiteY2" fmla="*/ 3765626 h 3783381"/>
              <a:gd name="connsiteX3" fmla="*/ 0 w 6773663"/>
              <a:gd name="connsiteY3" fmla="*/ 3783381 h 3783381"/>
              <a:gd name="connsiteX4" fmla="*/ 5726097 w 6773663"/>
              <a:gd name="connsiteY4" fmla="*/ 8878 h 3783381"/>
              <a:gd name="connsiteX0" fmla="*/ 5726097 w 7714696"/>
              <a:gd name="connsiteY0" fmla="*/ 0 h 3774503"/>
              <a:gd name="connsiteX1" fmla="*/ 7714696 w 7714696"/>
              <a:gd name="connsiteY1" fmla="*/ 337351 h 3774503"/>
              <a:gd name="connsiteX2" fmla="*/ 3409026 w 7714696"/>
              <a:gd name="connsiteY2" fmla="*/ 3756748 h 3774503"/>
              <a:gd name="connsiteX3" fmla="*/ 0 w 7714696"/>
              <a:gd name="connsiteY3" fmla="*/ 3774503 h 3774503"/>
              <a:gd name="connsiteX4" fmla="*/ 5726097 w 7714696"/>
              <a:gd name="connsiteY4" fmla="*/ 0 h 3774503"/>
              <a:gd name="connsiteX0" fmla="*/ 6303146 w 7714696"/>
              <a:gd name="connsiteY0" fmla="*/ 8878 h 3437152"/>
              <a:gd name="connsiteX1" fmla="*/ 7714696 w 7714696"/>
              <a:gd name="connsiteY1" fmla="*/ 0 h 3437152"/>
              <a:gd name="connsiteX2" fmla="*/ 3409026 w 7714696"/>
              <a:gd name="connsiteY2" fmla="*/ 3419397 h 3437152"/>
              <a:gd name="connsiteX3" fmla="*/ 0 w 7714696"/>
              <a:gd name="connsiteY3" fmla="*/ 3437152 h 3437152"/>
              <a:gd name="connsiteX4" fmla="*/ 6303146 w 7714696"/>
              <a:gd name="connsiteY4" fmla="*/ 8878 h 3437152"/>
              <a:gd name="connsiteX0" fmla="*/ 6303146 w 8273990"/>
              <a:gd name="connsiteY0" fmla="*/ 1 h 3428275"/>
              <a:gd name="connsiteX1" fmla="*/ 8273990 w 8273990"/>
              <a:gd name="connsiteY1" fmla="*/ 0 h 3428275"/>
              <a:gd name="connsiteX2" fmla="*/ 3409026 w 8273990"/>
              <a:gd name="connsiteY2" fmla="*/ 3410520 h 3428275"/>
              <a:gd name="connsiteX3" fmla="*/ 0 w 8273990"/>
              <a:gd name="connsiteY3" fmla="*/ 3428275 h 3428275"/>
              <a:gd name="connsiteX4" fmla="*/ 6303146 w 8273990"/>
              <a:gd name="connsiteY4" fmla="*/ 1 h 3428275"/>
              <a:gd name="connsiteX0" fmla="*/ 6995604 w 8273990"/>
              <a:gd name="connsiteY0" fmla="*/ 1 h 3428275"/>
              <a:gd name="connsiteX1" fmla="*/ 8273990 w 8273990"/>
              <a:gd name="connsiteY1" fmla="*/ 0 h 3428275"/>
              <a:gd name="connsiteX2" fmla="*/ 3409026 w 8273990"/>
              <a:gd name="connsiteY2" fmla="*/ 3410520 h 3428275"/>
              <a:gd name="connsiteX3" fmla="*/ 0 w 8273990"/>
              <a:gd name="connsiteY3" fmla="*/ 3428275 h 3428275"/>
              <a:gd name="connsiteX4" fmla="*/ 6995604 w 8273990"/>
              <a:gd name="connsiteY4" fmla="*/ 1 h 3428275"/>
              <a:gd name="connsiteX0" fmla="*/ 6995604 w 8273990"/>
              <a:gd name="connsiteY0" fmla="*/ 1 h 3428275"/>
              <a:gd name="connsiteX1" fmla="*/ 8273990 w 8273990"/>
              <a:gd name="connsiteY1" fmla="*/ 0 h 3428275"/>
              <a:gd name="connsiteX2" fmla="*/ 3870664 w 8273990"/>
              <a:gd name="connsiteY2" fmla="*/ 3419397 h 3428275"/>
              <a:gd name="connsiteX3" fmla="*/ 0 w 8273990"/>
              <a:gd name="connsiteY3" fmla="*/ 3428275 h 3428275"/>
              <a:gd name="connsiteX4" fmla="*/ 6995604 w 8273990"/>
              <a:gd name="connsiteY4" fmla="*/ 1 h 3428275"/>
              <a:gd name="connsiteX0" fmla="*/ 6995604 w 8611341"/>
              <a:gd name="connsiteY0" fmla="*/ 1 h 3428275"/>
              <a:gd name="connsiteX1" fmla="*/ 8611341 w 8611341"/>
              <a:gd name="connsiteY1" fmla="*/ 0 h 3428275"/>
              <a:gd name="connsiteX2" fmla="*/ 3870664 w 8611341"/>
              <a:gd name="connsiteY2" fmla="*/ 3419397 h 3428275"/>
              <a:gd name="connsiteX3" fmla="*/ 0 w 8611341"/>
              <a:gd name="connsiteY3" fmla="*/ 3428275 h 3428275"/>
              <a:gd name="connsiteX4" fmla="*/ 6995604 w 8611341"/>
              <a:gd name="connsiteY4" fmla="*/ 1 h 3428275"/>
              <a:gd name="connsiteX0" fmla="*/ 7430610 w 8611341"/>
              <a:gd name="connsiteY0" fmla="*/ 1 h 3428275"/>
              <a:gd name="connsiteX1" fmla="*/ 8611341 w 8611341"/>
              <a:gd name="connsiteY1" fmla="*/ 0 h 3428275"/>
              <a:gd name="connsiteX2" fmla="*/ 3870664 w 8611341"/>
              <a:gd name="connsiteY2" fmla="*/ 3419397 h 3428275"/>
              <a:gd name="connsiteX3" fmla="*/ 0 w 8611341"/>
              <a:gd name="connsiteY3" fmla="*/ 3428275 h 3428275"/>
              <a:gd name="connsiteX4" fmla="*/ 7430610 w 8611341"/>
              <a:gd name="connsiteY4" fmla="*/ 1 h 3428275"/>
              <a:gd name="connsiteX0" fmla="*/ 7430610 w 8611341"/>
              <a:gd name="connsiteY0" fmla="*/ 1 h 3428275"/>
              <a:gd name="connsiteX1" fmla="*/ 8611341 w 8611341"/>
              <a:gd name="connsiteY1" fmla="*/ 0 h 3428275"/>
              <a:gd name="connsiteX2" fmla="*/ 4110361 w 8611341"/>
              <a:gd name="connsiteY2" fmla="*/ 3419397 h 3428275"/>
              <a:gd name="connsiteX3" fmla="*/ 0 w 8611341"/>
              <a:gd name="connsiteY3" fmla="*/ 3428275 h 3428275"/>
              <a:gd name="connsiteX4" fmla="*/ 7430610 w 8611341"/>
              <a:gd name="connsiteY4" fmla="*/ 1 h 3428275"/>
              <a:gd name="connsiteX0" fmla="*/ 7430610 w 7430610"/>
              <a:gd name="connsiteY0" fmla="*/ 0 h 3428274"/>
              <a:gd name="connsiteX1" fmla="*/ 5798473 w 7430610"/>
              <a:gd name="connsiteY1" fmla="*/ 1820090 h 3428274"/>
              <a:gd name="connsiteX2" fmla="*/ 4110361 w 7430610"/>
              <a:gd name="connsiteY2" fmla="*/ 3419396 h 3428274"/>
              <a:gd name="connsiteX3" fmla="*/ 0 w 7430610"/>
              <a:gd name="connsiteY3" fmla="*/ 3428274 h 3428274"/>
              <a:gd name="connsiteX4" fmla="*/ 7430610 w 7430610"/>
              <a:gd name="connsiteY4" fmla="*/ 0 h 3428274"/>
              <a:gd name="connsiteX0" fmla="*/ 4610498 w 5798473"/>
              <a:gd name="connsiteY0" fmla="*/ 0 h 1625111"/>
              <a:gd name="connsiteX1" fmla="*/ 5798473 w 5798473"/>
              <a:gd name="connsiteY1" fmla="*/ 16927 h 1625111"/>
              <a:gd name="connsiteX2" fmla="*/ 4110361 w 5798473"/>
              <a:gd name="connsiteY2" fmla="*/ 1616233 h 1625111"/>
              <a:gd name="connsiteX3" fmla="*/ 0 w 5798473"/>
              <a:gd name="connsiteY3" fmla="*/ 1625111 h 1625111"/>
              <a:gd name="connsiteX4" fmla="*/ 4610498 w 5798473"/>
              <a:gd name="connsiteY4" fmla="*/ 0 h 1625111"/>
              <a:gd name="connsiteX0" fmla="*/ 1679291 w 2867266"/>
              <a:gd name="connsiteY0" fmla="*/ 0 h 1625111"/>
              <a:gd name="connsiteX1" fmla="*/ 2867266 w 2867266"/>
              <a:gd name="connsiteY1" fmla="*/ 16927 h 1625111"/>
              <a:gd name="connsiteX2" fmla="*/ 1179154 w 2867266"/>
              <a:gd name="connsiteY2" fmla="*/ 1616233 h 1625111"/>
              <a:gd name="connsiteX3" fmla="*/ 0 w 2867266"/>
              <a:gd name="connsiteY3" fmla="*/ 1625111 h 1625111"/>
              <a:gd name="connsiteX4" fmla="*/ 1679291 w 2867266"/>
              <a:gd name="connsiteY4" fmla="*/ 0 h 1625111"/>
              <a:gd name="connsiteX0" fmla="*/ 860141 w 2867266"/>
              <a:gd name="connsiteY0" fmla="*/ 0 h 2044211"/>
              <a:gd name="connsiteX1" fmla="*/ 2867266 w 2867266"/>
              <a:gd name="connsiteY1" fmla="*/ 436027 h 2044211"/>
              <a:gd name="connsiteX2" fmla="*/ 1179154 w 2867266"/>
              <a:gd name="connsiteY2" fmla="*/ 2035333 h 2044211"/>
              <a:gd name="connsiteX3" fmla="*/ 0 w 2867266"/>
              <a:gd name="connsiteY3" fmla="*/ 2044211 h 2044211"/>
              <a:gd name="connsiteX4" fmla="*/ 860141 w 2867266"/>
              <a:gd name="connsiteY4" fmla="*/ 0 h 2044211"/>
              <a:gd name="connsiteX0" fmla="*/ 860141 w 1533766"/>
              <a:gd name="connsiteY0" fmla="*/ 0 h 2044211"/>
              <a:gd name="connsiteX1" fmla="*/ 1533766 w 1533766"/>
              <a:gd name="connsiteY1" fmla="*/ 16927 h 2044211"/>
              <a:gd name="connsiteX2" fmla="*/ 1179154 w 1533766"/>
              <a:gd name="connsiteY2" fmla="*/ 2035333 h 2044211"/>
              <a:gd name="connsiteX3" fmla="*/ 0 w 1533766"/>
              <a:gd name="connsiteY3" fmla="*/ 2044211 h 2044211"/>
              <a:gd name="connsiteX4" fmla="*/ 860141 w 1533766"/>
              <a:gd name="connsiteY4" fmla="*/ 0 h 2044211"/>
              <a:gd name="connsiteX0" fmla="*/ 860141 w 1444866"/>
              <a:gd name="connsiteY0" fmla="*/ 0 h 2044211"/>
              <a:gd name="connsiteX1" fmla="*/ 1444866 w 1444866"/>
              <a:gd name="connsiteY1" fmla="*/ 474127 h 2044211"/>
              <a:gd name="connsiteX2" fmla="*/ 1179154 w 1444866"/>
              <a:gd name="connsiteY2" fmla="*/ 2035333 h 2044211"/>
              <a:gd name="connsiteX3" fmla="*/ 0 w 1444866"/>
              <a:gd name="connsiteY3" fmla="*/ 2044211 h 2044211"/>
              <a:gd name="connsiteX4" fmla="*/ 860141 w 1444866"/>
              <a:gd name="connsiteY4" fmla="*/ 0 h 2044211"/>
              <a:gd name="connsiteX0" fmla="*/ 860141 w 1444866"/>
              <a:gd name="connsiteY0" fmla="*/ 8473 h 1570084"/>
              <a:gd name="connsiteX1" fmla="*/ 1444866 w 1444866"/>
              <a:gd name="connsiteY1" fmla="*/ 0 h 1570084"/>
              <a:gd name="connsiteX2" fmla="*/ 1179154 w 1444866"/>
              <a:gd name="connsiteY2" fmla="*/ 1561206 h 1570084"/>
              <a:gd name="connsiteX3" fmla="*/ 0 w 1444866"/>
              <a:gd name="connsiteY3" fmla="*/ 1570084 h 1570084"/>
              <a:gd name="connsiteX4" fmla="*/ 860141 w 1444866"/>
              <a:gd name="connsiteY4" fmla="*/ 8473 h 1570084"/>
              <a:gd name="connsiteX0" fmla="*/ 514066 w 1098791"/>
              <a:gd name="connsiteY0" fmla="*/ 8473 h 1566909"/>
              <a:gd name="connsiteX1" fmla="*/ 1098791 w 1098791"/>
              <a:gd name="connsiteY1" fmla="*/ 0 h 1566909"/>
              <a:gd name="connsiteX2" fmla="*/ 833079 w 1098791"/>
              <a:gd name="connsiteY2" fmla="*/ 1561206 h 1566909"/>
              <a:gd name="connsiteX3" fmla="*/ 0 w 1098791"/>
              <a:gd name="connsiteY3" fmla="*/ 1566909 h 1566909"/>
              <a:gd name="connsiteX4" fmla="*/ 514066 w 1098791"/>
              <a:gd name="connsiteY4" fmla="*/ 8473 h 1566909"/>
              <a:gd name="connsiteX0" fmla="*/ 533116 w 1098791"/>
              <a:gd name="connsiteY0" fmla="*/ 0 h 1615586"/>
              <a:gd name="connsiteX1" fmla="*/ 1098791 w 1098791"/>
              <a:gd name="connsiteY1" fmla="*/ 48677 h 1615586"/>
              <a:gd name="connsiteX2" fmla="*/ 833079 w 1098791"/>
              <a:gd name="connsiteY2" fmla="*/ 1609883 h 1615586"/>
              <a:gd name="connsiteX3" fmla="*/ 0 w 1098791"/>
              <a:gd name="connsiteY3" fmla="*/ 1615586 h 1615586"/>
              <a:gd name="connsiteX4" fmla="*/ 533116 w 1098791"/>
              <a:gd name="connsiteY4" fmla="*/ 0 h 1615586"/>
              <a:gd name="connsiteX0" fmla="*/ 637891 w 1098791"/>
              <a:gd name="connsiteY0" fmla="*/ 141823 h 1566909"/>
              <a:gd name="connsiteX1" fmla="*/ 1098791 w 1098791"/>
              <a:gd name="connsiteY1" fmla="*/ 0 h 1566909"/>
              <a:gd name="connsiteX2" fmla="*/ 833079 w 1098791"/>
              <a:gd name="connsiteY2" fmla="*/ 1561206 h 1566909"/>
              <a:gd name="connsiteX3" fmla="*/ 0 w 1098791"/>
              <a:gd name="connsiteY3" fmla="*/ 1566909 h 1566909"/>
              <a:gd name="connsiteX4" fmla="*/ 637891 w 1098791"/>
              <a:gd name="connsiteY4" fmla="*/ 141823 h 1566909"/>
              <a:gd name="connsiteX0" fmla="*/ 637891 w 1041641"/>
              <a:gd name="connsiteY0" fmla="*/ 0 h 1425086"/>
              <a:gd name="connsiteX1" fmla="*/ 1041641 w 1041641"/>
              <a:gd name="connsiteY1" fmla="*/ 1052 h 1425086"/>
              <a:gd name="connsiteX2" fmla="*/ 833079 w 1041641"/>
              <a:gd name="connsiteY2" fmla="*/ 1419383 h 1425086"/>
              <a:gd name="connsiteX3" fmla="*/ 0 w 1041641"/>
              <a:gd name="connsiteY3" fmla="*/ 1425086 h 1425086"/>
              <a:gd name="connsiteX4" fmla="*/ 637891 w 1041641"/>
              <a:gd name="connsiteY4" fmla="*/ 0 h 1425086"/>
              <a:gd name="connsiteX0" fmla="*/ 637891 w 1355966"/>
              <a:gd name="connsiteY0" fmla="*/ 0 h 1425086"/>
              <a:gd name="connsiteX1" fmla="*/ 1355966 w 1355966"/>
              <a:gd name="connsiteY1" fmla="*/ 1052 h 1425086"/>
              <a:gd name="connsiteX2" fmla="*/ 833079 w 1355966"/>
              <a:gd name="connsiteY2" fmla="*/ 1419383 h 1425086"/>
              <a:gd name="connsiteX3" fmla="*/ 0 w 1355966"/>
              <a:gd name="connsiteY3" fmla="*/ 1425086 h 1425086"/>
              <a:gd name="connsiteX4" fmla="*/ 637891 w 1355966"/>
              <a:gd name="connsiteY4" fmla="*/ 0 h 1425086"/>
              <a:gd name="connsiteX0" fmla="*/ 933166 w 1355966"/>
              <a:gd name="connsiteY0" fmla="*/ 17998 h 1424034"/>
              <a:gd name="connsiteX1" fmla="*/ 1355966 w 1355966"/>
              <a:gd name="connsiteY1" fmla="*/ 0 h 1424034"/>
              <a:gd name="connsiteX2" fmla="*/ 833079 w 1355966"/>
              <a:gd name="connsiteY2" fmla="*/ 1418331 h 1424034"/>
              <a:gd name="connsiteX3" fmla="*/ 0 w 1355966"/>
              <a:gd name="connsiteY3" fmla="*/ 1424034 h 1424034"/>
              <a:gd name="connsiteX4" fmla="*/ 933166 w 1355966"/>
              <a:gd name="connsiteY4" fmla="*/ 17998 h 1424034"/>
              <a:gd name="connsiteX0" fmla="*/ 996666 w 1355966"/>
              <a:gd name="connsiteY0" fmla="*/ 0 h 1425086"/>
              <a:gd name="connsiteX1" fmla="*/ 1355966 w 1355966"/>
              <a:gd name="connsiteY1" fmla="*/ 1052 h 1425086"/>
              <a:gd name="connsiteX2" fmla="*/ 833079 w 1355966"/>
              <a:gd name="connsiteY2" fmla="*/ 1419383 h 1425086"/>
              <a:gd name="connsiteX3" fmla="*/ 0 w 1355966"/>
              <a:gd name="connsiteY3" fmla="*/ 1425086 h 1425086"/>
              <a:gd name="connsiteX4" fmla="*/ 996666 w 1355966"/>
              <a:gd name="connsiteY4" fmla="*/ 0 h 1425086"/>
              <a:gd name="connsiteX0" fmla="*/ 996666 w 1355966"/>
              <a:gd name="connsiteY0" fmla="*/ 0 h 1431289"/>
              <a:gd name="connsiteX1" fmla="*/ 1355966 w 1355966"/>
              <a:gd name="connsiteY1" fmla="*/ 1052 h 1431289"/>
              <a:gd name="connsiteX2" fmla="*/ 823554 w 1355966"/>
              <a:gd name="connsiteY2" fmla="*/ 1431289 h 1431289"/>
              <a:gd name="connsiteX3" fmla="*/ 0 w 1355966"/>
              <a:gd name="connsiteY3" fmla="*/ 1425086 h 1431289"/>
              <a:gd name="connsiteX4" fmla="*/ 996666 w 1355966"/>
              <a:gd name="connsiteY4" fmla="*/ 0 h 1431289"/>
              <a:gd name="connsiteX0" fmla="*/ 996666 w 1348822"/>
              <a:gd name="connsiteY0" fmla="*/ 3710 h 1434999"/>
              <a:gd name="connsiteX1" fmla="*/ 1348822 w 1348822"/>
              <a:gd name="connsiteY1" fmla="*/ 0 h 1434999"/>
              <a:gd name="connsiteX2" fmla="*/ 823554 w 1348822"/>
              <a:gd name="connsiteY2" fmla="*/ 1434999 h 1434999"/>
              <a:gd name="connsiteX3" fmla="*/ 0 w 1348822"/>
              <a:gd name="connsiteY3" fmla="*/ 1428796 h 1434999"/>
              <a:gd name="connsiteX4" fmla="*/ 996666 w 1348822"/>
              <a:gd name="connsiteY4" fmla="*/ 3710 h 1434999"/>
              <a:gd name="connsiteX0" fmla="*/ 1001429 w 1348822"/>
              <a:gd name="connsiteY0" fmla="*/ 0 h 1436051"/>
              <a:gd name="connsiteX1" fmla="*/ 1348822 w 1348822"/>
              <a:gd name="connsiteY1" fmla="*/ 1052 h 1436051"/>
              <a:gd name="connsiteX2" fmla="*/ 823554 w 1348822"/>
              <a:gd name="connsiteY2" fmla="*/ 1436051 h 1436051"/>
              <a:gd name="connsiteX3" fmla="*/ 0 w 1348822"/>
              <a:gd name="connsiteY3" fmla="*/ 1429848 h 1436051"/>
              <a:gd name="connsiteX4" fmla="*/ 1001429 w 1348822"/>
              <a:gd name="connsiteY4" fmla="*/ 0 h 1436051"/>
              <a:gd name="connsiteX0" fmla="*/ 1001429 w 1677434"/>
              <a:gd name="connsiteY0" fmla="*/ 0 h 1436051"/>
              <a:gd name="connsiteX1" fmla="*/ 1677434 w 1677434"/>
              <a:gd name="connsiteY1" fmla="*/ 1052 h 1436051"/>
              <a:gd name="connsiteX2" fmla="*/ 823554 w 1677434"/>
              <a:gd name="connsiteY2" fmla="*/ 1436051 h 1436051"/>
              <a:gd name="connsiteX3" fmla="*/ 0 w 1677434"/>
              <a:gd name="connsiteY3" fmla="*/ 1429848 h 1436051"/>
              <a:gd name="connsiteX4" fmla="*/ 1001429 w 1677434"/>
              <a:gd name="connsiteY4" fmla="*/ 0 h 1436051"/>
              <a:gd name="connsiteX0" fmla="*/ 1296704 w 1677434"/>
              <a:gd name="connsiteY0" fmla="*/ 0 h 1436051"/>
              <a:gd name="connsiteX1" fmla="*/ 1677434 w 1677434"/>
              <a:gd name="connsiteY1" fmla="*/ 1052 h 1436051"/>
              <a:gd name="connsiteX2" fmla="*/ 823554 w 1677434"/>
              <a:gd name="connsiteY2" fmla="*/ 1436051 h 1436051"/>
              <a:gd name="connsiteX3" fmla="*/ 0 w 1677434"/>
              <a:gd name="connsiteY3" fmla="*/ 1429848 h 1436051"/>
              <a:gd name="connsiteX4" fmla="*/ 1296704 w 1677434"/>
              <a:gd name="connsiteY4" fmla="*/ 0 h 1436051"/>
              <a:gd name="connsiteX0" fmla="*/ 1296704 w 1677434"/>
              <a:gd name="connsiteY0" fmla="*/ 0 h 1439373"/>
              <a:gd name="connsiteX1" fmla="*/ 1677434 w 1677434"/>
              <a:gd name="connsiteY1" fmla="*/ 1052 h 1439373"/>
              <a:gd name="connsiteX2" fmla="*/ 823554 w 1677434"/>
              <a:gd name="connsiteY2" fmla="*/ 1436051 h 1439373"/>
              <a:gd name="connsiteX3" fmla="*/ 0 w 1677434"/>
              <a:gd name="connsiteY3" fmla="*/ 1439373 h 1439373"/>
              <a:gd name="connsiteX4" fmla="*/ 1296704 w 1677434"/>
              <a:gd name="connsiteY4" fmla="*/ 0 h 1439373"/>
              <a:gd name="connsiteX0" fmla="*/ 1376079 w 1677434"/>
              <a:gd name="connsiteY0" fmla="*/ 5298 h 1438321"/>
              <a:gd name="connsiteX1" fmla="*/ 1677434 w 1677434"/>
              <a:gd name="connsiteY1" fmla="*/ 0 h 1438321"/>
              <a:gd name="connsiteX2" fmla="*/ 823554 w 1677434"/>
              <a:gd name="connsiteY2" fmla="*/ 1434999 h 1438321"/>
              <a:gd name="connsiteX3" fmla="*/ 0 w 1677434"/>
              <a:gd name="connsiteY3" fmla="*/ 1438321 h 1438321"/>
              <a:gd name="connsiteX4" fmla="*/ 1376079 w 1677434"/>
              <a:gd name="connsiteY4" fmla="*/ 5298 h 1438321"/>
              <a:gd name="connsiteX0" fmla="*/ 1380842 w 1677434"/>
              <a:gd name="connsiteY0" fmla="*/ 535 h 1438321"/>
              <a:gd name="connsiteX1" fmla="*/ 1677434 w 1677434"/>
              <a:gd name="connsiteY1" fmla="*/ 0 h 1438321"/>
              <a:gd name="connsiteX2" fmla="*/ 823554 w 1677434"/>
              <a:gd name="connsiteY2" fmla="*/ 1434999 h 1438321"/>
              <a:gd name="connsiteX3" fmla="*/ 0 w 1677434"/>
              <a:gd name="connsiteY3" fmla="*/ 1438321 h 1438321"/>
              <a:gd name="connsiteX4" fmla="*/ 1380842 w 1677434"/>
              <a:gd name="connsiteY4" fmla="*/ 535 h 1438321"/>
              <a:gd name="connsiteX0" fmla="*/ 1380842 w 1677434"/>
              <a:gd name="connsiteY0" fmla="*/ 535 h 1439762"/>
              <a:gd name="connsiteX1" fmla="*/ 1677434 w 1677434"/>
              <a:gd name="connsiteY1" fmla="*/ 0 h 1439762"/>
              <a:gd name="connsiteX2" fmla="*/ 823554 w 1677434"/>
              <a:gd name="connsiteY2" fmla="*/ 1439762 h 1439762"/>
              <a:gd name="connsiteX3" fmla="*/ 0 w 1677434"/>
              <a:gd name="connsiteY3" fmla="*/ 1438321 h 1439762"/>
              <a:gd name="connsiteX4" fmla="*/ 1380842 w 1677434"/>
              <a:gd name="connsiteY4" fmla="*/ 535 h 1439762"/>
              <a:gd name="connsiteX0" fmla="*/ 1371317 w 1667909"/>
              <a:gd name="connsiteY0" fmla="*/ 535 h 1440702"/>
              <a:gd name="connsiteX1" fmla="*/ 1667909 w 1667909"/>
              <a:gd name="connsiteY1" fmla="*/ 0 h 1440702"/>
              <a:gd name="connsiteX2" fmla="*/ 814029 w 1667909"/>
              <a:gd name="connsiteY2" fmla="*/ 1439762 h 1440702"/>
              <a:gd name="connsiteX3" fmla="*/ 0 w 1667909"/>
              <a:gd name="connsiteY3" fmla="*/ 1440702 h 1440702"/>
              <a:gd name="connsiteX4" fmla="*/ 1371317 w 1667909"/>
              <a:gd name="connsiteY4" fmla="*/ 535 h 1440702"/>
              <a:gd name="connsiteX0" fmla="*/ 1321311 w 1667909"/>
              <a:gd name="connsiteY0" fmla="*/ 0 h 1442548"/>
              <a:gd name="connsiteX1" fmla="*/ 1667909 w 1667909"/>
              <a:gd name="connsiteY1" fmla="*/ 1846 h 1442548"/>
              <a:gd name="connsiteX2" fmla="*/ 814029 w 1667909"/>
              <a:gd name="connsiteY2" fmla="*/ 1441608 h 1442548"/>
              <a:gd name="connsiteX3" fmla="*/ 0 w 1667909"/>
              <a:gd name="connsiteY3" fmla="*/ 1442548 h 1442548"/>
              <a:gd name="connsiteX4" fmla="*/ 1321311 w 1667909"/>
              <a:gd name="connsiteY4" fmla="*/ 0 h 1442548"/>
              <a:gd name="connsiteX0" fmla="*/ 1321311 w 1667909"/>
              <a:gd name="connsiteY0" fmla="*/ 0 h 1442548"/>
              <a:gd name="connsiteX1" fmla="*/ 1667909 w 1667909"/>
              <a:gd name="connsiteY1" fmla="*/ 1846 h 1442548"/>
              <a:gd name="connsiteX2" fmla="*/ 814029 w 1667909"/>
              <a:gd name="connsiteY2" fmla="*/ 1441608 h 1442548"/>
              <a:gd name="connsiteX3" fmla="*/ 0 w 1667909"/>
              <a:gd name="connsiteY3" fmla="*/ 1442548 h 1442548"/>
              <a:gd name="connsiteX4" fmla="*/ 1321311 w 1667909"/>
              <a:gd name="connsiteY4" fmla="*/ 0 h 1442548"/>
              <a:gd name="connsiteX0" fmla="*/ 1321311 w 1672671"/>
              <a:gd name="connsiteY0" fmla="*/ 535 h 1443083"/>
              <a:gd name="connsiteX1" fmla="*/ 1672671 w 1672671"/>
              <a:gd name="connsiteY1" fmla="*/ 0 h 1443083"/>
              <a:gd name="connsiteX2" fmla="*/ 814029 w 1672671"/>
              <a:gd name="connsiteY2" fmla="*/ 1442143 h 1443083"/>
              <a:gd name="connsiteX3" fmla="*/ 0 w 1672671"/>
              <a:gd name="connsiteY3" fmla="*/ 1443083 h 1443083"/>
              <a:gd name="connsiteX4" fmla="*/ 1321311 w 1672671"/>
              <a:gd name="connsiteY4" fmla="*/ 535 h 14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71" h="1443083">
                <a:moveTo>
                  <a:pt x="1321311" y="535"/>
                </a:moveTo>
                <a:lnTo>
                  <a:pt x="1672671" y="0"/>
                </a:lnTo>
                <a:lnTo>
                  <a:pt x="814029" y="1442143"/>
                </a:lnTo>
                <a:lnTo>
                  <a:pt x="0" y="1443083"/>
                </a:lnTo>
                <a:lnTo>
                  <a:pt x="1321311" y="535"/>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699168" y="3460776"/>
            <a:ext cx="1954500" cy="1862097"/>
            <a:chOff x="4507782" y="3772385"/>
            <a:chExt cx="1532886" cy="1460416"/>
          </a:xfrm>
        </p:grpSpPr>
        <p:sp>
          <p:nvSpPr>
            <p:cNvPr id="75" name="椭圆 74"/>
            <p:cNvSpPr/>
            <p:nvPr/>
          </p:nvSpPr>
          <p:spPr>
            <a:xfrm>
              <a:off x="4532154" y="4989520"/>
              <a:ext cx="1335600" cy="24328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74" name="椭圆 73"/>
            <p:cNvSpPr/>
            <p:nvPr/>
          </p:nvSpPr>
          <p:spPr>
            <a:xfrm>
              <a:off x="4525289" y="3772385"/>
              <a:ext cx="1334648" cy="1334648"/>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87" name="文本框 86"/>
            <p:cNvSpPr txBox="1"/>
            <p:nvPr/>
          </p:nvSpPr>
          <p:spPr>
            <a:xfrm>
              <a:off x="5256715" y="4239654"/>
              <a:ext cx="783953" cy="337938"/>
            </a:xfrm>
            <a:prstGeom prst="rect">
              <a:avLst/>
            </a:prstGeom>
            <a:noFill/>
            <a:ln>
              <a:noFill/>
            </a:ln>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集中</a:t>
              </a:r>
            </a:p>
          </p:txBody>
        </p:sp>
        <p:cxnSp>
          <p:nvCxnSpPr>
            <p:cNvPr id="88" name="直接箭头连接符 87"/>
            <p:cNvCxnSpPr/>
            <p:nvPr/>
          </p:nvCxnSpPr>
          <p:spPr>
            <a:xfrm>
              <a:off x="5075735" y="4401137"/>
              <a:ext cx="216000" cy="0"/>
            </a:xfrm>
            <a:prstGeom prst="straightConnector1">
              <a:avLst/>
            </a:prstGeom>
            <a:ln w="38100" cmpd="sng">
              <a:solidFill>
                <a:schemeClr val="bg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86" name="文本框 85"/>
            <p:cNvSpPr txBox="1"/>
            <p:nvPr/>
          </p:nvSpPr>
          <p:spPr>
            <a:xfrm>
              <a:off x="4507782" y="4239654"/>
              <a:ext cx="783953" cy="337938"/>
            </a:xfrm>
            <a:prstGeom prst="rect">
              <a:avLst/>
            </a:prstGeom>
            <a:noFill/>
            <a:ln>
              <a:noFill/>
            </a:ln>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分散</a:t>
              </a:r>
            </a:p>
          </p:txBody>
        </p:sp>
      </p:grpSp>
      <p:sp>
        <p:nvSpPr>
          <p:cNvPr id="99" name="文本框 98"/>
          <p:cNvSpPr txBox="1"/>
          <p:nvPr/>
        </p:nvSpPr>
        <p:spPr>
          <a:xfrm>
            <a:off x="437512" y="1165999"/>
            <a:ext cx="112458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n"/>
            </a:pPr>
            <a:r>
              <a:rPr lang="zh-CN" altLang="en-US" sz="2000" b="1" dirty="0">
                <a:solidFill>
                  <a:schemeClr val="accent4"/>
                </a:solidFill>
                <a:latin typeface="微软雅黑" panose="020B0503020204020204" pitchFamily="34" charset="-122"/>
                <a:ea typeface="微软雅黑" panose="020B0503020204020204" pitchFamily="34" charset="-122"/>
              </a:rPr>
              <a:t>配置</a:t>
            </a:r>
          </a:p>
        </p:txBody>
      </p:sp>
      <p:cxnSp>
        <p:nvCxnSpPr>
          <p:cNvPr id="22" name="直接连接符 21"/>
          <p:cNvCxnSpPr/>
          <p:nvPr/>
        </p:nvCxnSpPr>
        <p:spPr>
          <a:xfrm>
            <a:off x="591766" y="1620416"/>
            <a:ext cx="6656362" cy="0"/>
          </a:xfrm>
          <a:prstGeom prst="line">
            <a:avLst/>
          </a:prstGeom>
          <a:ln w="190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05" name="文本框 104"/>
          <p:cNvSpPr txBox="1"/>
          <p:nvPr/>
        </p:nvSpPr>
        <p:spPr>
          <a:xfrm>
            <a:off x="4145213" y="1672982"/>
            <a:ext cx="1632133"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机房与配线管理</a:t>
            </a:r>
          </a:p>
        </p:txBody>
      </p:sp>
      <p:sp>
        <p:nvSpPr>
          <p:cNvPr id="106" name="文本框 105"/>
          <p:cNvSpPr txBox="1"/>
          <p:nvPr/>
        </p:nvSpPr>
        <p:spPr>
          <a:xfrm>
            <a:off x="508305" y="2026134"/>
            <a:ext cx="198291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自动化配置管理</a:t>
            </a:r>
          </a:p>
        </p:txBody>
      </p:sp>
      <p:sp>
        <p:nvSpPr>
          <p:cNvPr id="108" name="文本框 107"/>
          <p:cNvSpPr txBox="1"/>
          <p:nvPr/>
        </p:nvSpPr>
        <p:spPr>
          <a:xfrm>
            <a:off x="5935913" y="1673928"/>
            <a:ext cx="1962736"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资产管理</a:t>
            </a:r>
          </a:p>
        </p:txBody>
      </p:sp>
      <p:sp>
        <p:nvSpPr>
          <p:cNvPr id="109" name="文本框 108"/>
          <p:cNvSpPr txBox="1"/>
          <p:nvPr/>
        </p:nvSpPr>
        <p:spPr>
          <a:xfrm>
            <a:off x="2217905" y="1672982"/>
            <a:ext cx="1666992"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域名分配与管理</a:t>
            </a:r>
          </a:p>
        </p:txBody>
      </p:sp>
      <p:sp>
        <p:nvSpPr>
          <p:cNvPr id="110" name="文本框 109"/>
          <p:cNvSpPr txBox="1"/>
          <p:nvPr/>
        </p:nvSpPr>
        <p:spPr>
          <a:xfrm>
            <a:off x="2217905" y="2026134"/>
            <a:ext cx="197023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IP</a:t>
            </a:r>
            <a:r>
              <a:rPr lang="zh-CN" altLang="en-US" sz="1600" dirty="0">
                <a:solidFill>
                  <a:schemeClr val="bg1"/>
                </a:solidFill>
                <a:latin typeface="微软雅黑" panose="020B0503020204020204" pitchFamily="34" charset="-122"/>
                <a:ea typeface="微软雅黑" panose="020B0503020204020204" pitchFamily="34" charset="-122"/>
              </a:rPr>
              <a:t>地址分配与管理</a:t>
            </a:r>
          </a:p>
        </p:txBody>
      </p:sp>
      <p:sp>
        <p:nvSpPr>
          <p:cNvPr id="111" name="文本框 110"/>
          <p:cNvSpPr txBox="1"/>
          <p:nvPr/>
        </p:nvSpPr>
        <p:spPr>
          <a:xfrm>
            <a:off x="508305" y="1672982"/>
            <a:ext cx="1632134"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资源发布与管理</a:t>
            </a:r>
          </a:p>
        </p:txBody>
      </p:sp>
      <p:sp>
        <p:nvSpPr>
          <p:cNvPr id="113" name="文本框 112"/>
          <p:cNvSpPr txBox="1"/>
          <p:nvPr/>
        </p:nvSpPr>
        <p:spPr>
          <a:xfrm>
            <a:off x="4145213" y="2026134"/>
            <a:ext cx="1200107" cy="338554"/>
          </a:xfrm>
          <a:prstGeom prst="rect">
            <a:avLst/>
          </a:prstGeom>
          <a:noFill/>
        </p:spPr>
        <p:txBody>
          <a:bodyPr wrap="square" rtlCol="0">
            <a:spAutoFit/>
          </a:bodyPr>
          <a:lstStyle/>
          <a:p>
            <a:r>
              <a:rPr lang="zh-CN" altLang="en-US" sz="1600" i="1" dirty="0">
                <a:solidFill>
                  <a:schemeClr val="bg1"/>
                </a:solidFill>
                <a:latin typeface="微软雅黑" panose="020B0503020204020204" pitchFamily="34" charset="-122"/>
                <a:ea typeface="微软雅黑" panose="020B0503020204020204" pitchFamily="34" charset="-122"/>
              </a:rPr>
              <a:t>虚拟化管理</a:t>
            </a:r>
          </a:p>
        </p:txBody>
      </p:sp>
      <p:sp>
        <p:nvSpPr>
          <p:cNvPr id="114" name="文本框 113"/>
          <p:cNvSpPr txBox="1"/>
          <p:nvPr/>
        </p:nvSpPr>
        <p:spPr>
          <a:xfrm>
            <a:off x="5935913" y="2026134"/>
            <a:ext cx="1200107" cy="338554"/>
          </a:xfrm>
          <a:prstGeom prst="rect">
            <a:avLst/>
          </a:prstGeom>
          <a:noFill/>
        </p:spPr>
        <p:txBody>
          <a:bodyPr wrap="square" rtlCol="0">
            <a:spAutoFit/>
          </a:bodyPr>
          <a:lstStyle/>
          <a:p>
            <a:r>
              <a:rPr lang="en-US" altLang="zh-CN" sz="1600" i="1" dirty="0">
                <a:solidFill>
                  <a:schemeClr val="bg1"/>
                </a:solidFill>
                <a:latin typeface="微软雅黑" panose="020B0503020204020204" pitchFamily="34" charset="-122"/>
                <a:ea typeface="微软雅黑" panose="020B0503020204020204" pitchFamily="34" charset="-122"/>
              </a:rPr>
              <a:t>NAT</a:t>
            </a:r>
            <a:r>
              <a:rPr lang="zh-CN" altLang="en-US" sz="1600" i="1" dirty="0">
                <a:solidFill>
                  <a:schemeClr val="bg1"/>
                </a:solidFill>
                <a:latin typeface="微软雅黑" panose="020B0503020204020204" pitchFamily="34" charset="-122"/>
                <a:ea typeface="微软雅黑" panose="020B0503020204020204" pitchFamily="34" charset="-122"/>
              </a:rPr>
              <a:t>管理</a:t>
            </a:r>
          </a:p>
        </p:txBody>
      </p:sp>
      <p:sp>
        <p:nvSpPr>
          <p:cNvPr id="116" name="文本框 115"/>
          <p:cNvSpPr txBox="1"/>
          <p:nvPr/>
        </p:nvSpPr>
        <p:spPr>
          <a:xfrm>
            <a:off x="437512" y="2528074"/>
            <a:ext cx="112458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n"/>
            </a:pPr>
            <a:r>
              <a:rPr lang="zh-CN" altLang="en-US" sz="2000" b="1" dirty="0">
                <a:solidFill>
                  <a:schemeClr val="accent4"/>
                </a:solidFill>
                <a:latin typeface="微软雅黑" panose="020B0503020204020204" pitchFamily="34" charset="-122"/>
                <a:ea typeface="微软雅黑" panose="020B0503020204020204" pitchFamily="34" charset="-122"/>
              </a:rPr>
              <a:t>监控</a:t>
            </a:r>
          </a:p>
        </p:txBody>
      </p:sp>
      <p:cxnSp>
        <p:nvCxnSpPr>
          <p:cNvPr id="117" name="直接连接符 116"/>
          <p:cNvCxnSpPr/>
          <p:nvPr/>
        </p:nvCxnSpPr>
        <p:spPr>
          <a:xfrm>
            <a:off x="591766" y="2982491"/>
            <a:ext cx="4280098" cy="0"/>
          </a:xfrm>
          <a:prstGeom prst="line">
            <a:avLst/>
          </a:prstGeom>
          <a:ln w="190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18" name="文本框 117"/>
          <p:cNvSpPr txBox="1"/>
          <p:nvPr/>
        </p:nvSpPr>
        <p:spPr>
          <a:xfrm>
            <a:off x="527274" y="3060567"/>
            <a:ext cx="1725792" cy="338554"/>
          </a:xfrm>
          <a:prstGeom prst="rect">
            <a:avLst/>
          </a:prstGeom>
          <a:noFill/>
          <a:ln>
            <a:noFill/>
          </a:ln>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资源综合监控</a:t>
            </a:r>
          </a:p>
        </p:txBody>
      </p:sp>
      <p:sp>
        <p:nvSpPr>
          <p:cNvPr id="120" name="文本框 119"/>
          <p:cNvSpPr txBox="1"/>
          <p:nvPr/>
        </p:nvSpPr>
        <p:spPr>
          <a:xfrm>
            <a:off x="2217905" y="3060567"/>
            <a:ext cx="1916997"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分布式探针测量</a:t>
            </a:r>
          </a:p>
        </p:txBody>
      </p:sp>
      <p:sp>
        <p:nvSpPr>
          <p:cNvPr id="123" name="文本框 122"/>
          <p:cNvSpPr txBox="1"/>
          <p:nvPr/>
        </p:nvSpPr>
        <p:spPr>
          <a:xfrm>
            <a:off x="10421073" y="4821804"/>
            <a:ext cx="1523277" cy="338554"/>
          </a:xfrm>
          <a:prstGeom prst="rect">
            <a:avLst/>
          </a:prstGeom>
          <a:noFill/>
        </p:spPr>
        <p:txBody>
          <a:bodyPr wrap="square" rtlCol="0">
            <a:spAutoFit/>
          </a:bodyPr>
          <a:lstStyle/>
          <a:p>
            <a:r>
              <a:rPr lang="en-US" altLang="zh-CN" sz="1600" i="1" dirty="0">
                <a:solidFill>
                  <a:schemeClr val="bg1"/>
                </a:solidFill>
                <a:latin typeface="微软雅黑" panose="020B0503020204020204" pitchFamily="34" charset="-122"/>
                <a:ea typeface="微软雅黑" panose="020B0503020204020204" pitchFamily="34" charset="-122"/>
              </a:rPr>
              <a:t>DPI/</a:t>
            </a:r>
            <a:r>
              <a:rPr lang="zh-CN" altLang="en-US" sz="1600" i="1" dirty="0">
                <a:solidFill>
                  <a:schemeClr val="bg1"/>
                </a:solidFill>
                <a:latin typeface="微软雅黑" panose="020B0503020204020204" pitchFamily="34" charset="-122"/>
                <a:ea typeface="微软雅黑" panose="020B0503020204020204" pitchFamily="34" charset="-122"/>
              </a:rPr>
              <a:t>行为审计</a:t>
            </a:r>
          </a:p>
        </p:txBody>
      </p:sp>
      <p:sp>
        <p:nvSpPr>
          <p:cNvPr id="124" name="文本框 123"/>
          <p:cNvSpPr txBox="1"/>
          <p:nvPr/>
        </p:nvSpPr>
        <p:spPr>
          <a:xfrm>
            <a:off x="437512" y="3604399"/>
            <a:ext cx="112458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n"/>
            </a:pPr>
            <a:r>
              <a:rPr lang="zh-CN" altLang="en-US" sz="2000" b="1" dirty="0">
                <a:solidFill>
                  <a:schemeClr val="accent4"/>
                </a:solidFill>
                <a:latin typeface="微软雅黑" panose="020B0503020204020204" pitchFamily="34" charset="-122"/>
                <a:ea typeface="微软雅黑" panose="020B0503020204020204" pitchFamily="34" charset="-122"/>
              </a:rPr>
              <a:t>服务</a:t>
            </a:r>
          </a:p>
        </p:txBody>
      </p:sp>
      <p:cxnSp>
        <p:nvCxnSpPr>
          <p:cNvPr id="125" name="直接连接符 124"/>
          <p:cNvCxnSpPr/>
          <p:nvPr/>
        </p:nvCxnSpPr>
        <p:spPr>
          <a:xfrm>
            <a:off x="591766" y="4058816"/>
            <a:ext cx="3127970" cy="0"/>
          </a:xfrm>
          <a:prstGeom prst="line">
            <a:avLst/>
          </a:prstGeom>
          <a:ln w="190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31" name="文本框 130"/>
          <p:cNvSpPr txBox="1"/>
          <p:nvPr/>
        </p:nvSpPr>
        <p:spPr>
          <a:xfrm>
            <a:off x="8121947" y="4821804"/>
            <a:ext cx="3177167" cy="338554"/>
          </a:xfrm>
          <a:prstGeom prst="rect">
            <a:avLst/>
          </a:prstGeom>
          <a:noFill/>
        </p:spPr>
        <p:txBody>
          <a:bodyPr wrap="square" rtlCol="0">
            <a:spAutoFit/>
          </a:bodyPr>
          <a:lstStyle/>
          <a:p>
            <a:r>
              <a:rPr lang="en-US" altLang="zh-CN" sz="1600" dirty="0" err="1">
                <a:solidFill>
                  <a:schemeClr val="bg1"/>
                </a:solidFill>
                <a:latin typeface="微软雅黑" panose="020B0503020204020204" pitchFamily="34" charset="-122"/>
                <a:ea typeface="微软雅黑" panose="020B0503020204020204" pitchFamily="34" charset="-122"/>
              </a:rPr>
              <a:t>WAF</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堡垒机     </a:t>
            </a:r>
            <a:r>
              <a:rPr lang="en-US" altLang="zh-CN" sz="1600" dirty="0">
                <a:solidFill>
                  <a:schemeClr val="bg1"/>
                </a:solidFill>
                <a:latin typeface="微软雅黑" panose="020B0503020204020204" pitchFamily="34" charset="-122"/>
                <a:ea typeface="微软雅黑" panose="020B0503020204020204" pitchFamily="34" charset="-122"/>
              </a:rPr>
              <a:t>VPN</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7981223" y="4271149"/>
            <a:ext cx="112458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n"/>
            </a:pPr>
            <a:r>
              <a:rPr lang="zh-CN" altLang="en-US" sz="2000" b="1" dirty="0">
                <a:solidFill>
                  <a:schemeClr val="accent4"/>
                </a:solidFill>
                <a:latin typeface="微软雅黑" panose="020B0503020204020204" pitchFamily="34" charset="-122"/>
                <a:ea typeface="微软雅黑" panose="020B0503020204020204" pitchFamily="34" charset="-122"/>
              </a:rPr>
              <a:t>安全</a:t>
            </a:r>
          </a:p>
        </p:txBody>
      </p:sp>
      <p:cxnSp>
        <p:nvCxnSpPr>
          <p:cNvPr id="141" name="直接连接符 140"/>
          <p:cNvCxnSpPr/>
          <p:nvPr/>
        </p:nvCxnSpPr>
        <p:spPr>
          <a:xfrm>
            <a:off x="8135477" y="4725566"/>
            <a:ext cx="3732509" cy="0"/>
          </a:xfrm>
          <a:prstGeom prst="line">
            <a:avLst/>
          </a:prstGeom>
          <a:ln w="190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52" name="文本框 151"/>
          <p:cNvSpPr txBox="1"/>
          <p:nvPr/>
        </p:nvSpPr>
        <p:spPr>
          <a:xfrm>
            <a:off x="7981223" y="5328424"/>
            <a:ext cx="112458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n"/>
            </a:pPr>
            <a:r>
              <a:rPr lang="zh-CN" altLang="en-US" sz="2000" b="1" dirty="0">
                <a:solidFill>
                  <a:schemeClr val="accent4"/>
                </a:solidFill>
                <a:latin typeface="微软雅黑" panose="020B0503020204020204" pitchFamily="34" charset="-122"/>
                <a:ea typeface="微软雅黑" panose="020B0503020204020204" pitchFamily="34" charset="-122"/>
              </a:rPr>
              <a:t>分析</a:t>
            </a:r>
          </a:p>
        </p:txBody>
      </p:sp>
      <p:cxnSp>
        <p:nvCxnSpPr>
          <p:cNvPr id="153" name="直接连接符 152"/>
          <p:cNvCxnSpPr/>
          <p:nvPr/>
        </p:nvCxnSpPr>
        <p:spPr>
          <a:xfrm>
            <a:off x="8135477" y="5782841"/>
            <a:ext cx="2436365" cy="0"/>
          </a:xfrm>
          <a:prstGeom prst="line">
            <a:avLst/>
          </a:prstGeom>
          <a:ln w="190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54" name="文本框 153"/>
          <p:cNvSpPr txBox="1"/>
          <p:nvPr/>
        </p:nvSpPr>
        <p:spPr>
          <a:xfrm>
            <a:off x="8109869" y="5868666"/>
            <a:ext cx="3177167"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数据分析管理平台</a:t>
            </a:r>
          </a:p>
        </p:txBody>
      </p:sp>
      <p:sp>
        <p:nvSpPr>
          <p:cNvPr id="155" name="文本框 154"/>
          <p:cNvSpPr txBox="1"/>
          <p:nvPr/>
        </p:nvSpPr>
        <p:spPr>
          <a:xfrm>
            <a:off x="2217905" y="4146527"/>
            <a:ext cx="1243194"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流程管理</a:t>
            </a:r>
          </a:p>
        </p:txBody>
      </p:sp>
      <p:sp>
        <p:nvSpPr>
          <p:cNvPr id="156" name="文本框 155"/>
          <p:cNvSpPr txBox="1"/>
          <p:nvPr/>
        </p:nvSpPr>
        <p:spPr>
          <a:xfrm>
            <a:off x="530108" y="4508477"/>
            <a:ext cx="1826603"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用户自助服务平台</a:t>
            </a:r>
          </a:p>
        </p:txBody>
      </p:sp>
      <p:sp>
        <p:nvSpPr>
          <p:cNvPr id="157" name="文本框 156"/>
          <p:cNvSpPr txBox="1"/>
          <p:nvPr/>
        </p:nvSpPr>
        <p:spPr>
          <a:xfrm>
            <a:off x="553015" y="4146527"/>
            <a:ext cx="144723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准入准出认证</a:t>
            </a:r>
          </a:p>
        </p:txBody>
      </p:sp>
      <p:grpSp>
        <p:nvGrpSpPr>
          <p:cNvPr id="37" name="组合 36"/>
          <p:cNvGrpSpPr/>
          <p:nvPr/>
        </p:nvGrpSpPr>
        <p:grpSpPr>
          <a:xfrm>
            <a:off x="8359111" y="1081072"/>
            <a:ext cx="1538085" cy="412944"/>
            <a:chOff x="3633584" y="453024"/>
            <a:chExt cx="1538085" cy="412944"/>
          </a:xfrm>
        </p:grpSpPr>
        <p:pic>
          <p:nvPicPr>
            <p:cNvPr id="159" name="图片 1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584" y="453024"/>
              <a:ext cx="455231" cy="412944"/>
            </a:xfrm>
            <a:prstGeom prst="rect">
              <a:avLst/>
            </a:prstGeom>
          </p:spPr>
        </p:pic>
        <p:sp>
          <p:nvSpPr>
            <p:cNvPr id="162" name="文本框 161"/>
            <p:cNvSpPr txBox="1"/>
            <p:nvPr/>
          </p:nvSpPr>
          <p:spPr>
            <a:xfrm>
              <a:off x="4057906" y="487002"/>
              <a:ext cx="1113763" cy="338554"/>
            </a:xfrm>
            <a:prstGeom prst="rect">
              <a:avLst/>
            </a:prstGeom>
            <a:noFill/>
            <a:ln>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当前状态</a:t>
              </a:r>
            </a:p>
          </p:txBody>
        </p:sp>
      </p:grpSp>
      <p:grpSp>
        <p:nvGrpSpPr>
          <p:cNvPr id="38" name="组合 37"/>
          <p:cNvGrpSpPr/>
          <p:nvPr/>
        </p:nvGrpSpPr>
        <p:grpSpPr>
          <a:xfrm>
            <a:off x="8375726" y="1575068"/>
            <a:ext cx="1536989" cy="356942"/>
            <a:chOff x="5793324" y="461245"/>
            <a:chExt cx="1536989" cy="356942"/>
          </a:xfrm>
        </p:grpSpPr>
        <p:pic>
          <p:nvPicPr>
            <p:cNvPr id="158" name="图片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3324" y="467961"/>
              <a:ext cx="365702" cy="350226"/>
            </a:xfrm>
            <a:prstGeom prst="rect">
              <a:avLst/>
            </a:prstGeom>
          </p:spPr>
        </p:pic>
        <p:sp>
          <p:nvSpPr>
            <p:cNvPr id="163" name="文本框 162"/>
            <p:cNvSpPr txBox="1"/>
            <p:nvPr/>
          </p:nvSpPr>
          <p:spPr>
            <a:xfrm>
              <a:off x="6216550" y="461245"/>
              <a:ext cx="1113763" cy="338554"/>
            </a:xfrm>
            <a:prstGeom prst="rect">
              <a:avLst/>
            </a:prstGeom>
            <a:noFill/>
            <a:ln>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历史报表</a:t>
              </a:r>
            </a:p>
          </p:txBody>
        </p:sp>
      </p:grpSp>
      <p:grpSp>
        <p:nvGrpSpPr>
          <p:cNvPr id="39" name="组合 38"/>
          <p:cNvGrpSpPr/>
          <p:nvPr/>
        </p:nvGrpSpPr>
        <p:grpSpPr>
          <a:xfrm>
            <a:off x="10045245" y="1553673"/>
            <a:ext cx="1554338" cy="350424"/>
            <a:chOff x="8024818" y="411275"/>
            <a:chExt cx="1554338" cy="350424"/>
          </a:xfrm>
        </p:grpSpPr>
        <p:pic>
          <p:nvPicPr>
            <p:cNvPr id="160" name="图片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4818" y="411275"/>
              <a:ext cx="386079" cy="348904"/>
            </a:xfrm>
            <a:prstGeom prst="rect">
              <a:avLst/>
            </a:prstGeom>
          </p:spPr>
        </p:pic>
        <p:sp>
          <p:nvSpPr>
            <p:cNvPr id="164" name="文本框 163"/>
            <p:cNvSpPr txBox="1"/>
            <p:nvPr/>
          </p:nvSpPr>
          <p:spPr>
            <a:xfrm>
              <a:off x="8465393" y="423145"/>
              <a:ext cx="1113763" cy="338554"/>
            </a:xfrm>
            <a:prstGeom prst="rect">
              <a:avLst/>
            </a:prstGeom>
            <a:noFill/>
            <a:ln>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变化趋势</a:t>
              </a:r>
            </a:p>
          </p:txBody>
        </p:sp>
      </p:grpSp>
      <p:grpSp>
        <p:nvGrpSpPr>
          <p:cNvPr id="40" name="组合 39"/>
          <p:cNvGrpSpPr/>
          <p:nvPr/>
        </p:nvGrpSpPr>
        <p:grpSpPr>
          <a:xfrm>
            <a:off x="9930308" y="1040848"/>
            <a:ext cx="1694464" cy="534461"/>
            <a:chOff x="10186356" y="403275"/>
            <a:chExt cx="1694464" cy="534461"/>
          </a:xfrm>
        </p:grpSpPr>
        <p:pic>
          <p:nvPicPr>
            <p:cNvPr id="161" name="图片 1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6356" y="403275"/>
              <a:ext cx="591688" cy="534461"/>
            </a:xfrm>
            <a:prstGeom prst="rect">
              <a:avLst/>
            </a:prstGeom>
          </p:spPr>
        </p:pic>
        <p:sp>
          <p:nvSpPr>
            <p:cNvPr id="165" name="文本框 164"/>
            <p:cNvSpPr txBox="1"/>
            <p:nvPr/>
          </p:nvSpPr>
          <p:spPr>
            <a:xfrm>
              <a:off x="10767057" y="479633"/>
              <a:ext cx="1113763" cy="338554"/>
            </a:xfrm>
            <a:prstGeom prst="rect">
              <a:avLst/>
            </a:prstGeom>
            <a:noFill/>
            <a:ln>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综合成果</a:t>
              </a:r>
            </a:p>
          </p:txBody>
        </p:sp>
      </p:grpSp>
      <p:grpSp>
        <p:nvGrpSpPr>
          <p:cNvPr id="34" name="组合 33"/>
          <p:cNvGrpSpPr/>
          <p:nvPr/>
        </p:nvGrpSpPr>
        <p:grpSpPr>
          <a:xfrm>
            <a:off x="2880295" y="4338834"/>
            <a:ext cx="2128561" cy="2129680"/>
            <a:chOff x="2703391" y="4512410"/>
            <a:chExt cx="1669400" cy="1670276"/>
          </a:xfrm>
        </p:grpSpPr>
        <p:sp>
          <p:nvSpPr>
            <p:cNvPr id="10" name="椭圆 9"/>
            <p:cNvSpPr/>
            <p:nvPr/>
          </p:nvSpPr>
          <p:spPr>
            <a:xfrm>
              <a:off x="2772207" y="5939405"/>
              <a:ext cx="1533600" cy="24328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8" name="椭圆 7"/>
            <p:cNvSpPr/>
            <p:nvPr/>
          </p:nvSpPr>
          <p:spPr>
            <a:xfrm>
              <a:off x="2703391" y="4512410"/>
              <a:ext cx="1534072" cy="1534072"/>
            </a:xfrm>
            <a:prstGeom prst="ellipse">
              <a:avLst/>
            </a:prstGeom>
            <a:solidFill>
              <a:srgbClr val="F6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79" name="文本框 78"/>
            <p:cNvSpPr txBox="1"/>
            <p:nvPr/>
          </p:nvSpPr>
          <p:spPr>
            <a:xfrm>
              <a:off x="2759967" y="5079391"/>
              <a:ext cx="783953" cy="337938"/>
            </a:xfrm>
            <a:prstGeom prst="rect">
              <a:avLst/>
            </a:prstGeom>
            <a:noFill/>
            <a:ln>
              <a:noFill/>
            </a:ln>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硬件</a:t>
              </a:r>
            </a:p>
          </p:txBody>
        </p:sp>
        <p:sp>
          <p:nvSpPr>
            <p:cNvPr id="85" name="文本框 84"/>
            <p:cNvSpPr txBox="1"/>
            <p:nvPr/>
          </p:nvSpPr>
          <p:spPr>
            <a:xfrm>
              <a:off x="3588838" y="5079391"/>
              <a:ext cx="783953" cy="337938"/>
            </a:xfrm>
            <a:prstGeom prst="rect">
              <a:avLst/>
            </a:prstGeom>
            <a:noFill/>
            <a:ln>
              <a:noFill/>
            </a:ln>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软件</a:t>
              </a:r>
            </a:p>
          </p:txBody>
        </p:sp>
        <p:cxnSp>
          <p:nvCxnSpPr>
            <p:cNvPr id="16" name="直接箭头连接符 15"/>
            <p:cNvCxnSpPr>
              <a:endCxn id="85" idx="1"/>
            </p:cNvCxnSpPr>
            <p:nvPr/>
          </p:nvCxnSpPr>
          <p:spPr>
            <a:xfrm>
              <a:off x="3351580" y="5248360"/>
              <a:ext cx="237258" cy="0"/>
            </a:xfrm>
            <a:prstGeom prst="straightConnector1">
              <a:avLst/>
            </a:prstGeom>
            <a:ln w="38100" cmpd="sng">
              <a:solidFill>
                <a:schemeClr val="bg1"/>
              </a:solidFill>
              <a:prstDash val="solid"/>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33217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网瑞达各区域联系人</a:t>
            </a:r>
            <a:endParaRPr lang="zh-CN" altLang="en-US" dirty="0"/>
          </a:p>
        </p:txBody>
      </p:sp>
      <p:graphicFrame>
        <p:nvGraphicFramePr>
          <p:cNvPr id="7" name="表格 6">
            <a:extLst>
              <a:ext uri="{FF2B5EF4-FFF2-40B4-BE49-F238E27FC236}">
                <a16:creationId xmlns:a16="http://schemas.microsoft.com/office/drawing/2014/main" id="{BBC78148-C152-4A7E-87EE-62F559E02975}"/>
              </a:ext>
            </a:extLst>
          </p:cNvPr>
          <p:cNvGraphicFramePr>
            <a:graphicFrameLocks noGrp="1"/>
          </p:cNvGraphicFramePr>
          <p:nvPr>
            <p:extLst/>
          </p:nvPr>
        </p:nvGraphicFramePr>
        <p:xfrm>
          <a:off x="1066800" y="1364714"/>
          <a:ext cx="9999786" cy="5014961"/>
        </p:xfrm>
        <a:graphic>
          <a:graphicData uri="http://schemas.openxmlformats.org/drawingml/2006/table">
            <a:tbl>
              <a:tblPr>
                <a:tableStyleId>{8799B23B-EC83-4686-B30A-512413B5E67A}</a:tableStyleId>
              </a:tblPr>
              <a:tblGrid>
                <a:gridCol w="2708567">
                  <a:extLst>
                    <a:ext uri="{9D8B030D-6E8A-4147-A177-3AD203B41FA5}">
                      <a16:colId xmlns:a16="http://schemas.microsoft.com/office/drawing/2014/main" val="1604725499"/>
                    </a:ext>
                  </a:extLst>
                </a:gridCol>
                <a:gridCol w="1830027">
                  <a:extLst>
                    <a:ext uri="{9D8B030D-6E8A-4147-A177-3AD203B41FA5}">
                      <a16:colId xmlns:a16="http://schemas.microsoft.com/office/drawing/2014/main" val="1936108507"/>
                    </a:ext>
                  </a:extLst>
                </a:gridCol>
                <a:gridCol w="2306499">
                  <a:extLst>
                    <a:ext uri="{9D8B030D-6E8A-4147-A177-3AD203B41FA5}">
                      <a16:colId xmlns:a16="http://schemas.microsoft.com/office/drawing/2014/main" val="3897410680"/>
                    </a:ext>
                  </a:extLst>
                </a:gridCol>
                <a:gridCol w="3154693">
                  <a:extLst>
                    <a:ext uri="{9D8B030D-6E8A-4147-A177-3AD203B41FA5}">
                      <a16:colId xmlns:a16="http://schemas.microsoft.com/office/drawing/2014/main" val="915585623"/>
                    </a:ext>
                  </a:extLst>
                </a:gridCol>
              </a:tblGrid>
              <a:tr h="300529">
                <a:tc>
                  <a:txBody>
                    <a:bodyPr/>
                    <a:lstStyle/>
                    <a:p>
                      <a:pPr algn="ctr" fontAlgn="b"/>
                      <a:r>
                        <a:rPr lang="zh-CN" altLang="en-US" sz="2000" u="none" strike="noStrike" dirty="0">
                          <a:solidFill>
                            <a:schemeClr val="bg1"/>
                          </a:solidFill>
                          <a:effectLst/>
                        </a:rPr>
                        <a:t>省份</a:t>
                      </a: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2000" u="none" strike="noStrike" dirty="0">
                          <a:solidFill>
                            <a:schemeClr val="bg1"/>
                          </a:solidFill>
                          <a:effectLst/>
                        </a:rPr>
                        <a:t>联系人</a:t>
                      </a: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2000" u="none" strike="noStrike" dirty="0">
                          <a:solidFill>
                            <a:schemeClr val="bg1"/>
                          </a:solidFill>
                          <a:effectLst/>
                        </a:rPr>
                        <a:t>电话</a:t>
                      </a: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2000" u="none" strike="noStrike" dirty="0">
                          <a:solidFill>
                            <a:schemeClr val="bg1"/>
                          </a:solidFill>
                          <a:effectLst/>
                        </a:rPr>
                        <a:t>邮箱</a:t>
                      </a: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584430730"/>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dirty="0">
                          <a:solidFill>
                            <a:schemeClr val="bg1"/>
                          </a:solidFill>
                          <a:effectLst/>
                        </a:rPr>
                        <a:t>北京</a:t>
                      </a:r>
                    </a:p>
                  </a:txBody>
                  <a:tcPr marL="9525" marR="9525" marT="9525" marB="0" anchor="ctr"/>
                </a:tc>
                <a:tc>
                  <a:txBody>
                    <a:bodyPr/>
                    <a:lstStyle/>
                    <a:p>
                      <a:pPr algn="ctr" fontAlgn="b"/>
                      <a:r>
                        <a:rPr lang="zh-CN" altLang="en-US" sz="1600" u="none" strike="noStrike" dirty="0">
                          <a:solidFill>
                            <a:schemeClr val="bg1"/>
                          </a:solidFill>
                          <a:effectLst/>
                        </a:rPr>
                        <a:t>李润东</a:t>
                      </a:r>
                      <a:endParaRPr lang="zh-CN" altLang="en-US" sz="16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1600" u="none" strike="noStrike" dirty="0">
                          <a:solidFill>
                            <a:schemeClr val="bg1"/>
                          </a:solidFill>
                          <a:effectLst/>
                          <a:latin typeface="Arial" panose="020B0604020202020204" pitchFamily="34" charset="0"/>
                          <a:cs typeface="Arial" panose="020B0604020202020204" pitchFamily="34" charset="0"/>
                        </a:rPr>
                        <a:t>15811400136</a:t>
                      </a:r>
                      <a:endParaRPr lang="en-US" altLang="zh-CN" sz="1600" b="0" i="0" u="none" strike="noStrike"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nchor="ctr"/>
                </a:tc>
                <a:tc>
                  <a:txBody>
                    <a:bodyPr/>
                    <a:lstStyle/>
                    <a:p>
                      <a:pPr marL="0" algn="ctr" defTabSz="914400" rtl="0" eaLnBrk="1" fontAlgn="b" latinLnBrk="0" hangingPunct="1"/>
                      <a:r>
                        <a:rPr lang="en-US" sz="1600" u="none" strike="noStrike" kern="1200" dirty="0">
                          <a:solidFill>
                            <a:schemeClr val="bg1"/>
                          </a:solidFill>
                          <a:effectLst/>
                          <a:latin typeface="+mn-lt"/>
                          <a:ea typeface="+mn-ea"/>
                          <a:cs typeface="+mn-cs"/>
                        </a:rPr>
                        <a:t>lirundong@wrdtech.com</a:t>
                      </a:r>
                    </a:p>
                  </a:txBody>
                  <a:tcPr marL="9525" marR="9525" marT="9525" marB="0" anchor="ctr"/>
                </a:tc>
                <a:extLst>
                  <a:ext uri="{0D108BD9-81ED-4DB2-BD59-A6C34878D82A}">
                    <a16:rowId xmlns:a16="http://schemas.microsoft.com/office/drawing/2014/main" val="3506677091"/>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北京、内蒙古</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刘洋</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18501259821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	liuyang@wrdtech.com</a:t>
                      </a:r>
                    </a:p>
                  </a:txBody>
                  <a:tcPr marL="9525" marR="9525" marT="9525" marB="0" anchor="ctr"/>
                </a:tc>
                <a:extLst>
                  <a:ext uri="{0D108BD9-81ED-4DB2-BD59-A6C34878D82A}">
                    <a16:rowId xmlns:a16="http://schemas.microsoft.com/office/drawing/2014/main" val="2865589167"/>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辽宁</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胡一峰</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13998976444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huyifeng@wrdtech.com</a:t>
                      </a:r>
                    </a:p>
                  </a:txBody>
                  <a:tcPr marL="9525" marR="9525" marT="9525" marB="0" anchor="ctr"/>
                </a:tc>
                <a:extLst>
                  <a:ext uri="{0D108BD9-81ED-4DB2-BD59-A6C34878D82A}">
                    <a16:rowId xmlns:a16="http://schemas.microsoft.com/office/drawing/2014/main" val="3634918874"/>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黑龙江、吉林</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张金玉</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18654514555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zhangjinyu@wrdtech.com</a:t>
                      </a:r>
                    </a:p>
                  </a:txBody>
                  <a:tcPr marL="9525" marR="9525" marT="9525" marB="0" anchor="ctr"/>
                </a:tc>
                <a:extLst>
                  <a:ext uri="{0D108BD9-81ED-4DB2-BD59-A6C34878D82A}">
                    <a16:rowId xmlns:a16="http://schemas.microsoft.com/office/drawing/2014/main" val="3890847013"/>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a:solidFill>
                            <a:schemeClr val="bg1"/>
                          </a:solidFill>
                          <a:effectLst/>
                          <a:latin typeface="+mn-lt"/>
                          <a:ea typeface="+mn-ea"/>
                          <a:cs typeface="+mn-cs"/>
                        </a:rPr>
                        <a:t>河北</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刘好</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13269505913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liuhao@wrdtech.com</a:t>
                      </a:r>
                    </a:p>
                  </a:txBody>
                  <a:tcPr marL="9525" marR="9525" marT="9525" marB="0" anchor="ctr"/>
                </a:tc>
                <a:extLst>
                  <a:ext uri="{0D108BD9-81ED-4DB2-BD59-A6C34878D82A}">
                    <a16:rowId xmlns:a16="http://schemas.microsoft.com/office/drawing/2014/main" val="2722138499"/>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a:solidFill>
                            <a:schemeClr val="bg1"/>
                          </a:solidFill>
                          <a:effectLst/>
                          <a:latin typeface="+mn-lt"/>
                          <a:ea typeface="+mn-ea"/>
                          <a:cs typeface="+mn-cs"/>
                        </a:rPr>
                        <a:t>天津</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谭捷</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smtClean="0">
                          <a:solidFill>
                            <a:schemeClr val="bg1"/>
                          </a:solidFill>
                          <a:effectLst/>
                          <a:latin typeface="+mn-lt"/>
                          <a:ea typeface="+mn-ea"/>
                          <a:cs typeface="+mn-cs"/>
                        </a:rPr>
                        <a:t>17600591368</a:t>
                      </a:r>
                      <a:endParaRPr lang="en-US" altLang="zh-CN" sz="1600" u="none" strike="noStrike" kern="1200" dirty="0">
                        <a:solidFill>
                          <a:schemeClr val="bg1"/>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tanjie@wrdtech.com</a:t>
                      </a:r>
                    </a:p>
                  </a:txBody>
                  <a:tcPr marL="9525" marR="9525" marT="9525" marB="0" anchor="ctr"/>
                </a:tc>
                <a:extLst>
                  <a:ext uri="{0D108BD9-81ED-4DB2-BD59-A6C34878D82A}">
                    <a16:rowId xmlns:a16="http://schemas.microsoft.com/office/drawing/2014/main" val="3809954684"/>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上海、江苏</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徐嘉伟</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15210299826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xjw@wrdtech.com</a:t>
                      </a:r>
                    </a:p>
                  </a:txBody>
                  <a:tcPr marL="9525" marR="9525" marT="9525" marB="0" anchor="ctr"/>
                </a:tc>
                <a:extLst>
                  <a:ext uri="{0D108BD9-81ED-4DB2-BD59-A6C34878D82A}">
                    <a16:rowId xmlns:a16="http://schemas.microsoft.com/office/drawing/2014/main" val="3096717700"/>
                  </a:ext>
                </a:extLst>
              </a:tr>
              <a:tr h="276508">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浙江</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王芝全</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13761807617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wangzhiquan@wrdtech.com</a:t>
                      </a:r>
                      <a:endParaRPr lang="en-US" sz="1600" u="none" strike="noStrike" kern="1200" dirty="0">
                        <a:solidFill>
                          <a:schemeClr val="bg1"/>
                        </a:solidFill>
                        <a:effectLst/>
                        <a:latin typeface="+mn-lt"/>
                        <a:ea typeface="+mn-ea"/>
                        <a:cs typeface="+mn-cs"/>
                      </a:endParaRPr>
                    </a:p>
                  </a:txBody>
                  <a:tcPr marL="9525" marR="9525" marT="9525" marB="0" anchor="ctr"/>
                </a:tc>
                <a:extLst>
                  <a:ext uri="{0D108BD9-81ED-4DB2-BD59-A6C34878D82A}">
                    <a16:rowId xmlns:a16="http://schemas.microsoft.com/office/drawing/2014/main" val="2175905550"/>
                  </a:ext>
                </a:extLst>
              </a:tr>
              <a:tr h="276508">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600" u="none" strike="noStrike" kern="1200" dirty="0">
                        <a:solidFill>
                          <a:schemeClr val="bg1"/>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汪拓</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15221287039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wangtuo@wrdtech.com</a:t>
                      </a:r>
                    </a:p>
                  </a:txBody>
                  <a:tcPr marL="9525" marR="9525" marT="9525" marB="0" anchor="ctr"/>
                </a:tc>
                <a:extLst>
                  <a:ext uri="{0D108BD9-81ED-4DB2-BD59-A6C34878D82A}">
                    <a16:rowId xmlns:a16="http://schemas.microsoft.com/office/drawing/2014/main" val="2918606655"/>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安徽</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刘思远</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18510013765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liusiyuan@wrdtech.com</a:t>
                      </a:r>
                    </a:p>
                  </a:txBody>
                  <a:tcPr marL="9525" marR="9525" marT="9525" marB="0" anchor="ctr"/>
                </a:tc>
                <a:extLst>
                  <a:ext uri="{0D108BD9-81ED-4DB2-BD59-A6C34878D82A}">
                    <a16:rowId xmlns:a16="http://schemas.microsoft.com/office/drawing/2014/main" val="994481098"/>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a:solidFill>
                            <a:schemeClr val="bg1"/>
                          </a:solidFill>
                          <a:effectLst/>
                          <a:latin typeface="+mn-lt"/>
                          <a:ea typeface="+mn-ea"/>
                          <a:cs typeface="+mn-cs"/>
                        </a:rPr>
                        <a:t>江西、福建</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吴铭彬</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18811384049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wumingbin@wrdtech.com</a:t>
                      </a:r>
                    </a:p>
                  </a:txBody>
                  <a:tcPr marL="9525" marR="9525" marT="9525" marB="0" anchor="ctr"/>
                </a:tc>
                <a:extLst>
                  <a:ext uri="{0D108BD9-81ED-4DB2-BD59-A6C34878D82A}">
                    <a16:rowId xmlns:a16="http://schemas.microsoft.com/office/drawing/2014/main" val="592260588"/>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山东、山西</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任旭</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13677000796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renxu@wrdtech.com</a:t>
                      </a:r>
                    </a:p>
                  </a:txBody>
                  <a:tcPr marL="9525" marR="9525" marT="9525" marB="0" anchor="ctr"/>
                </a:tc>
                <a:extLst>
                  <a:ext uri="{0D108BD9-81ED-4DB2-BD59-A6C34878D82A}">
                    <a16:rowId xmlns:a16="http://schemas.microsoft.com/office/drawing/2014/main" val="3261824877"/>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a:solidFill>
                            <a:schemeClr val="bg1"/>
                          </a:solidFill>
                          <a:effectLst/>
                          <a:latin typeface="+mn-lt"/>
                          <a:ea typeface="+mn-ea"/>
                          <a:cs typeface="+mn-cs"/>
                        </a:rPr>
                        <a:t>河南、湖北、湖南、贵州</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王宝林</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15527889082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wangbl@wrdtech.com</a:t>
                      </a:r>
                    </a:p>
                  </a:txBody>
                  <a:tcPr marL="9525" marR="9525" marT="9525" marB="0" anchor="ctr"/>
                </a:tc>
                <a:extLst>
                  <a:ext uri="{0D108BD9-81ED-4DB2-BD59-A6C34878D82A}">
                    <a16:rowId xmlns:a16="http://schemas.microsoft.com/office/drawing/2014/main" val="3976362924"/>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四川、重庆、云南</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何秀渝</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13683465201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hexiuyu</a:t>
                      </a:r>
                      <a:r>
                        <a:rPr lang="en-US" sz="1600" u="none" strike="noStrike" kern="1200" dirty="0">
                          <a:solidFill>
                            <a:schemeClr val="bg1"/>
                          </a:solidFill>
                          <a:effectLst/>
                          <a:latin typeface="+mn-lt"/>
                          <a:ea typeface="+mn-ea"/>
                          <a:cs typeface="+mn-cs"/>
                        </a:rPr>
                        <a:t>@wrdtech.com</a:t>
                      </a:r>
                    </a:p>
                  </a:txBody>
                  <a:tcPr marL="9525" marR="9525" marT="9525" marB="0" anchor="ctr"/>
                </a:tc>
                <a:extLst>
                  <a:ext uri="{0D108BD9-81ED-4DB2-BD59-A6C34878D82A}">
                    <a16:rowId xmlns:a16="http://schemas.microsoft.com/office/drawing/2014/main" val="3952340276"/>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陕西、甘肃、宁夏、青海</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龚成强</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13893236899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gongcq@wrdtech.com</a:t>
                      </a:r>
                    </a:p>
                  </a:txBody>
                  <a:tcPr marL="9525" marR="9525" marT="9525" marB="0" anchor="ctr"/>
                </a:tc>
                <a:extLst>
                  <a:ext uri="{0D108BD9-81ED-4DB2-BD59-A6C34878D82A}">
                    <a16:rowId xmlns:a16="http://schemas.microsoft.com/office/drawing/2014/main" val="28980871"/>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广东</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张星驰</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18686313306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zhangxingchi@wrdtech.com</a:t>
                      </a:r>
                    </a:p>
                  </a:txBody>
                  <a:tcPr marL="9525" marR="9525" marT="9525" marB="0" anchor="ctr"/>
                </a:tc>
                <a:extLst>
                  <a:ext uri="{0D108BD9-81ED-4DB2-BD59-A6C34878D82A}">
                    <a16:rowId xmlns:a16="http://schemas.microsoft.com/office/drawing/2014/main" val="3332228713"/>
                  </a:ext>
                </a:extLst>
              </a:tr>
              <a:tr h="2765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广西及其他</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u="none" strike="noStrike" kern="1200" dirty="0">
                          <a:solidFill>
                            <a:schemeClr val="bg1"/>
                          </a:solidFill>
                          <a:effectLst/>
                          <a:latin typeface="+mn-lt"/>
                          <a:ea typeface="+mn-ea"/>
                          <a:cs typeface="+mn-cs"/>
                        </a:rPr>
                        <a:t>孙文涛</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u="none" strike="noStrike" kern="1200" dirty="0">
                          <a:solidFill>
                            <a:schemeClr val="bg1"/>
                          </a:solidFill>
                          <a:effectLst/>
                          <a:latin typeface="+mn-lt"/>
                          <a:ea typeface="+mn-ea"/>
                          <a:cs typeface="+mn-cs"/>
                        </a:rPr>
                        <a:t>13601255341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bg1"/>
                          </a:solidFill>
                          <a:effectLst/>
                          <a:latin typeface="+mn-lt"/>
                          <a:ea typeface="+mn-ea"/>
                          <a:cs typeface="+mn-cs"/>
                        </a:rPr>
                        <a:t>swt@wrdtech.com</a:t>
                      </a:r>
                    </a:p>
                  </a:txBody>
                  <a:tcPr marL="9525" marR="9525" marT="9525" marB="0" anchor="ctr"/>
                </a:tc>
                <a:extLst>
                  <a:ext uri="{0D108BD9-81ED-4DB2-BD59-A6C34878D82A}">
                    <a16:rowId xmlns:a16="http://schemas.microsoft.com/office/drawing/2014/main" val="1542537102"/>
                  </a:ext>
                </a:extLst>
              </a:tr>
            </a:tbl>
          </a:graphicData>
        </a:graphic>
      </p:graphicFrame>
    </p:spTree>
    <p:extLst>
      <p:ext uri="{BB962C8B-B14F-4D97-AF65-F5344CB8AC3E}">
        <p14:creationId xmlns:p14="http://schemas.microsoft.com/office/powerpoint/2010/main" val="2400555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676085" y="211128"/>
            <a:ext cx="9001125" cy="1754326"/>
          </a:xfrm>
          <a:prstGeom prst="rect">
            <a:avLst/>
          </a:prstGeom>
          <a:noFill/>
        </p:spPr>
        <p:txBody>
          <a:bodyPr wrap="squar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网瑞达</a:t>
            </a:r>
            <a:r>
              <a:rPr lang="en-US" altLang="zh-CN" sz="5400" b="1" dirty="0" smtClean="0">
                <a:solidFill>
                  <a:schemeClr val="bg1"/>
                </a:solidFill>
                <a:latin typeface="微软雅黑" panose="020B0503020204020204" pitchFamily="34" charset="-122"/>
                <a:ea typeface="微软雅黑" panose="020B0503020204020204" pitchFamily="34" charset="-122"/>
              </a:rPr>
              <a:t>IT</a:t>
            </a:r>
            <a:r>
              <a:rPr lang="zh-CN" altLang="en-US" sz="5400" b="1" dirty="0" smtClean="0">
                <a:solidFill>
                  <a:schemeClr val="bg1"/>
                </a:solidFill>
                <a:latin typeface="微软雅黑" panose="020B0503020204020204" pitchFamily="34" charset="-122"/>
                <a:ea typeface="微软雅黑" panose="020B0503020204020204" pitchFamily="34" charset="-122"/>
              </a:rPr>
              <a:t>管理公开课：</a:t>
            </a:r>
            <a:endParaRPr lang="en-US" altLang="zh-CN" sz="54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400" b="1" dirty="0" smtClean="0">
                <a:solidFill>
                  <a:schemeClr val="bg1"/>
                </a:solidFill>
                <a:latin typeface="微软雅黑" panose="020B0503020204020204" pitchFamily="34" charset="-122"/>
                <a:ea typeface="微软雅黑" panose="020B0503020204020204" pitchFamily="34" charset="-122"/>
              </a:rPr>
              <a:t>http://v.wrdtech.com</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066" y="2246212"/>
            <a:ext cx="3037748" cy="408543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950" y="2246212"/>
            <a:ext cx="2981260" cy="408543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994" y="2246212"/>
            <a:ext cx="2989776" cy="2989776"/>
          </a:xfrm>
          <a:prstGeom prst="rect">
            <a:avLst/>
          </a:prstGeom>
        </p:spPr>
      </p:pic>
      <p:sp>
        <p:nvSpPr>
          <p:cNvPr id="7" name="文本框 6"/>
          <p:cNvSpPr txBox="1"/>
          <p:nvPr/>
        </p:nvSpPr>
        <p:spPr>
          <a:xfrm>
            <a:off x="4558994" y="5653086"/>
            <a:ext cx="2989776" cy="584775"/>
          </a:xfrm>
          <a:prstGeom prst="rect">
            <a:avLst/>
          </a:prstGeom>
          <a:noFill/>
        </p:spPr>
        <p:txBody>
          <a:bodyPr wrap="squar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网瑞达公众号</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9870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目标和内容</a:t>
            </a:r>
            <a:endParaRPr lang="zh-CN" altLang="en-US" dirty="0"/>
          </a:p>
        </p:txBody>
      </p:sp>
      <p:sp>
        <p:nvSpPr>
          <p:cNvPr id="3" name="内容占位符 2"/>
          <p:cNvSpPr>
            <a:spLocks noGrp="1"/>
          </p:cNvSpPr>
          <p:nvPr>
            <p:ph idx="1"/>
          </p:nvPr>
        </p:nvSpPr>
        <p:spPr/>
        <p:txBody>
          <a:bodyPr>
            <a:normAutofit/>
          </a:bodyPr>
          <a:lstStyle/>
          <a:p>
            <a:r>
              <a:rPr lang="zh-CN" altLang="en-US" dirty="0" smtClean="0"/>
              <a:t>目标</a:t>
            </a:r>
            <a:endParaRPr lang="en-US" altLang="zh-CN" dirty="0" smtClean="0"/>
          </a:p>
          <a:p>
            <a:pPr lvl="1"/>
            <a:r>
              <a:rPr lang="zh-CN" altLang="en-US" dirty="0"/>
              <a:t>写</a:t>
            </a:r>
            <a:r>
              <a:rPr lang="zh-CN" altLang="en-US" dirty="0" smtClean="0"/>
              <a:t>好年终总结</a:t>
            </a:r>
            <a:endParaRPr lang="en-US" altLang="zh-CN" dirty="0" smtClean="0"/>
          </a:p>
          <a:p>
            <a:pPr lvl="1"/>
            <a:r>
              <a:rPr lang="zh-CN" altLang="en-US" dirty="0"/>
              <a:t>写</a:t>
            </a:r>
            <a:r>
              <a:rPr lang="zh-CN" altLang="en-US" dirty="0" smtClean="0"/>
              <a:t>好明年规划</a:t>
            </a:r>
            <a:endParaRPr lang="en-US" altLang="zh-CN" dirty="0" smtClean="0"/>
          </a:p>
          <a:p>
            <a:pPr lvl="1"/>
            <a:r>
              <a:rPr lang="zh-CN" altLang="en-US" dirty="0" smtClean="0"/>
              <a:t>探讨未来的方向和趋势</a:t>
            </a:r>
            <a:endParaRPr lang="en-US" altLang="zh-CN" dirty="0" smtClean="0"/>
          </a:p>
          <a:p>
            <a:r>
              <a:rPr lang="zh-CN" altLang="en-US" dirty="0" smtClean="0"/>
              <a:t>内容</a:t>
            </a:r>
            <a:endParaRPr lang="en-US" altLang="zh-CN" dirty="0" smtClean="0"/>
          </a:p>
          <a:p>
            <a:pPr lvl="1"/>
            <a:r>
              <a:rPr lang="zh-CN" altLang="en-US" dirty="0" smtClean="0"/>
              <a:t>高校网络中心的</a:t>
            </a:r>
            <a:r>
              <a:rPr lang="zh-CN" altLang="en-US" dirty="0" smtClean="0"/>
              <a:t>职能和目标</a:t>
            </a:r>
            <a:endParaRPr lang="en-US" altLang="zh-CN" dirty="0" smtClean="0"/>
          </a:p>
          <a:p>
            <a:pPr lvl="1"/>
            <a:r>
              <a:rPr lang="zh-CN" altLang="en-US" dirty="0"/>
              <a:t>四</a:t>
            </a:r>
            <a:r>
              <a:rPr lang="zh-CN" altLang="en-US" dirty="0" smtClean="0"/>
              <a:t>大核心业务和两大专项业务</a:t>
            </a:r>
            <a:endParaRPr lang="en-US" altLang="zh-CN" dirty="0" smtClean="0"/>
          </a:p>
          <a:p>
            <a:pPr lvl="1"/>
            <a:r>
              <a:rPr lang="zh-CN" altLang="en-US" dirty="0" smtClean="0"/>
              <a:t>业务中存在问题</a:t>
            </a:r>
            <a:r>
              <a:rPr lang="zh-CN" altLang="en-US" dirty="0"/>
              <a:t>和矛盾</a:t>
            </a:r>
            <a:endParaRPr lang="en-US" altLang="zh-CN" dirty="0"/>
          </a:p>
          <a:p>
            <a:pPr lvl="1"/>
            <a:r>
              <a:rPr lang="zh-CN" altLang="en-US" dirty="0" smtClean="0"/>
              <a:t>如何</a:t>
            </a:r>
            <a:r>
              <a:rPr lang="zh-CN" altLang="en-US" dirty="0" smtClean="0"/>
              <a:t>发挥资源的最大作用</a:t>
            </a:r>
            <a:endParaRPr lang="en-US" altLang="zh-CN" dirty="0" smtClean="0"/>
          </a:p>
          <a:p>
            <a:pPr lvl="1"/>
            <a:r>
              <a:rPr lang="zh-CN" altLang="en-US" dirty="0" smtClean="0"/>
              <a:t>路在何方</a:t>
            </a:r>
            <a:endParaRPr lang="zh-CN" altLang="en-US" dirty="0"/>
          </a:p>
        </p:txBody>
      </p:sp>
    </p:spTree>
    <p:extLst>
      <p:ext uri="{BB962C8B-B14F-4D97-AF65-F5344CB8AC3E}">
        <p14:creationId xmlns:p14="http://schemas.microsoft.com/office/powerpoint/2010/main" val="2650686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2890157" y="3234408"/>
            <a:ext cx="7111093" cy="156534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41662" y="540533"/>
            <a:ext cx="72731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高校</a:t>
            </a:r>
            <a:r>
              <a:rPr lang="zh-CN" altLang="en-US" sz="3600" b="1" dirty="0">
                <a:solidFill>
                  <a:schemeClr val="bg1"/>
                </a:solidFill>
                <a:latin typeface="微软雅黑" panose="020B0503020204020204" pitchFamily="34" charset="-122"/>
                <a:ea typeface="微软雅黑" panose="020B0503020204020204" pitchFamily="34" charset="-122"/>
              </a:rPr>
              <a:t>网络中心</a:t>
            </a:r>
            <a:r>
              <a:rPr lang="zh-CN" altLang="en-US" sz="3600" b="1" dirty="0" smtClean="0">
                <a:solidFill>
                  <a:schemeClr val="bg1"/>
                </a:solidFill>
                <a:latin typeface="微软雅黑" panose="020B0503020204020204" pitchFamily="34" charset="-122"/>
                <a:ea typeface="微软雅黑" panose="020B0503020204020204" pitchFamily="34" charset="-122"/>
              </a:rPr>
              <a:t>职能和目标</a:t>
            </a:r>
            <a:endPar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118" name="Group 7"/>
          <p:cNvGrpSpPr/>
          <p:nvPr/>
        </p:nvGrpSpPr>
        <p:grpSpPr>
          <a:xfrm flipH="1">
            <a:off x="-6349" y="1755775"/>
            <a:ext cx="2272662" cy="664372"/>
            <a:chOff x="8554929" y="1916113"/>
            <a:chExt cx="3655543" cy="1431925"/>
          </a:xfrm>
        </p:grpSpPr>
        <p:sp>
          <p:nvSpPr>
            <p:cNvPr id="119" name="Freeform 14"/>
            <p:cNvSpPr>
              <a:spLocks/>
            </p:cNvSpPr>
            <p:nvPr/>
          </p:nvSpPr>
          <p:spPr bwMode="auto">
            <a:xfrm flipH="1">
              <a:off x="11171815" y="1916113"/>
              <a:ext cx="1038657" cy="1431925"/>
            </a:xfrm>
            <a:custGeom>
              <a:avLst/>
              <a:gdLst>
                <a:gd name="T0" fmla="*/ 819 w 819"/>
                <a:gd name="T1" fmla="*/ 902 h 902"/>
                <a:gd name="T2" fmla="*/ 0 w 819"/>
                <a:gd name="T3" fmla="*/ 783 h 902"/>
                <a:gd name="T4" fmla="*/ 0 w 819"/>
                <a:gd name="T5" fmla="*/ 0 h 902"/>
                <a:gd name="T6" fmla="*/ 819 w 819"/>
                <a:gd name="T7" fmla="*/ 237 h 902"/>
                <a:gd name="T8" fmla="*/ 819 w 819"/>
                <a:gd name="T9" fmla="*/ 902 h 902"/>
              </a:gdLst>
              <a:ahLst/>
              <a:cxnLst>
                <a:cxn ang="0">
                  <a:pos x="T0" y="T1"/>
                </a:cxn>
                <a:cxn ang="0">
                  <a:pos x="T2" y="T3"/>
                </a:cxn>
                <a:cxn ang="0">
                  <a:pos x="T4" y="T5"/>
                </a:cxn>
                <a:cxn ang="0">
                  <a:pos x="T6" y="T7"/>
                </a:cxn>
                <a:cxn ang="0">
                  <a:pos x="T8" y="T9"/>
                </a:cxn>
              </a:cxnLst>
              <a:rect l="0" t="0" r="r" b="b"/>
              <a:pathLst>
                <a:path w="819" h="902">
                  <a:moveTo>
                    <a:pt x="819" y="902"/>
                  </a:moveTo>
                  <a:lnTo>
                    <a:pt x="0" y="783"/>
                  </a:lnTo>
                  <a:lnTo>
                    <a:pt x="0" y="0"/>
                  </a:lnTo>
                  <a:lnTo>
                    <a:pt x="819" y="237"/>
                  </a:lnTo>
                  <a:lnTo>
                    <a:pt x="819" y="902"/>
                  </a:lnTo>
                  <a:close/>
                </a:path>
              </a:pathLst>
            </a:custGeom>
            <a:solidFill>
              <a:schemeClr val="accent5">
                <a:lumMod val="75000"/>
                <a:alpha val="8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20" name="Pentagon 1166"/>
            <p:cNvSpPr/>
            <p:nvPr/>
          </p:nvSpPr>
          <p:spPr>
            <a:xfrm flipH="1">
              <a:off x="8554929" y="2292351"/>
              <a:ext cx="2616886" cy="1055687"/>
            </a:xfrm>
            <a:prstGeom prst="homePlate">
              <a:avLst>
                <a:gd name="adj" fmla="val 2987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121" name="Group 8"/>
          <p:cNvGrpSpPr/>
          <p:nvPr/>
        </p:nvGrpSpPr>
        <p:grpSpPr>
          <a:xfrm flipH="1">
            <a:off x="-20922" y="2310368"/>
            <a:ext cx="2569167" cy="674057"/>
            <a:chOff x="8078005" y="3159125"/>
            <a:chExt cx="4132467" cy="1431925"/>
          </a:xfrm>
        </p:grpSpPr>
        <p:sp>
          <p:nvSpPr>
            <p:cNvPr id="122" name="Freeform 15"/>
            <p:cNvSpPr>
              <a:spLocks/>
            </p:cNvSpPr>
            <p:nvPr/>
          </p:nvSpPr>
          <p:spPr bwMode="auto">
            <a:xfrm flipH="1">
              <a:off x="11171815" y="3159125"/>
              <a:ext cx="1038657" cy="1431925"/>
            </a:xfrm>
            <a:custGeom>
              <a:avLst/>
              <a:gdLst>
                <a:gd name="T0" fmla="*/ 819 w 819"/>
                <a:gd name="T1" fmla="*/ 783 h 902"/>
                <a:gd name="T2" fmla="*/ 0 w 819"/>
                <a:gd name="T3" fmla="*/ 902 h 902"/>
                <a:gd name="T4" fmla="*/ 0 w 819"/>
                <a:gd name="T5" fmla="*/ 0 h 902"/>
                <a:gd name="T6" fmla="*/ 819 w 819"/>
                <a:gd name="T7" fmla="*/ 119 h 902"/>
                <a:gd name="T8" fmla="*/ 819 w 819"/>
                <a:gd name="T9" fmla="*/ 783 h 902"/>
              </a:gdLst>
              <a:ahLst/>
              <a:cxnLst>
                <a:cxn ang="0">
                  <a:pos x="T0" y="T1"/>
                </a:cxn>
                <a:cxn ang="0">
                  <a:pos x="T2" y="T3"/>
                </a:cxn>
                <a:cxn ang="0">
                  <a:pos x="T4" y="T5"/>
                </a:cxn>
                <a:cxn ang="0">
                  <a:pos x="T6" y="T7"/>
                </a:cxn>
                <a:cxn ang="0">
                  <a:pos x="T8" y="T9"/>
                </a:cxn>
              </a:cxnLst>
              <a:rect l="0" t="0" r="r" b="b"/>
              <a:pathLst>
                <a:path w="819" h="902">
                  <a:moveTo>
                    <a:pt x="819" y="783"/>
                  </a:moveTo>
                  <a:lnTo>
                    <a:pt x="0" y="902"/>
                  </a:lnTo>
                  <a:lnTo>
                    <a:pt x="0" y="0"/>
                  </a:lnTo>
                  <a:lnTo>
                    <a:pt x="819" y="119"/>
                  </a:lnTo>
                  <a:lnTo>
                    <a:pt x="819" y="783"/>
                  </a:lnTo>
                  <a:close/>
                </a:path>
              </a:pathLst>
            </a:custGeom>
            <a:solidFill>
              <a:schemeClr val="accent4">
                <a:alpha val="8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23" name="Pentagon 1167"/>
            <p:cNvSpPr/>
            <p:nvPr/>
          </p:nvSpPr>
          <p:spPr>
            <a:xfrm flipH="1">
              <a:off x="8078005" y="3347244"/>
              <a:ext cx="3093808" cy="1055687"/>
            </a:xfrm>
            <a:prstGeom prst="homePlate">
              <a:avLst>
                <a:gd name="adj" fmla="val 298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124" name="Group 9"/>
          <p:cNvGrpSpPr/>
          <p:nvPr/>
        </p:nvGrpSpPr>
        <p:grpSpPr>
          <a:xfrm flipH="1">
            <a:off x="-6349" y="2892074"/>
            <a:ext cx="2475996" cy="633293"/>
            <a:chOff x="8227869" y="4401343"/>
            <a:chExt cx="3982603" cy="1432720"/>
          </a:xfrm>
        </p:grpSpPr>
        <p:sp>
          <p:nvSpPr>
            <p:cNvPr id="125" name="Freeform 16"/>
            <p:cNvSpPr>
              <a:spLocks/>
            </p:cNvSpPr>
            <p:nvPr/>
          </p:nvSpPr>
          <p:spPr bwMode="auto">
            <a:xfrm flipH="1">
              <a:off x="11171815" y="4402138"/>
              <a:ext cx="1038657" cy="1431925"/>
            </a:xfrm>
            <a:custGeom>
              <a:avLst/>
              <a:gdLst>
                <a:gd name="T0" fmla="*/ 819 w 819"/>
                <a:gd name="T1" fmla="*/ 665 h 902"/>
                <a:gd name="T2" fmla="*/ 0 w 819"/>
                <a:gd name="T3" fmla="*/ 902 h 902"/>
                <a:gd name="T4" fmla="*/ 0 w 819"/>
                <a:gd name="T5" fmla="*/ 119 h 902"/>
                <a:gd name="T6" fmla="*/ 819 w 819"/>
                <a:gd name="T7" fmla="*/ 0 h 902"/>
                <a:gd name="T8" fmla="*/ 819 w 819"/>
                <a:gd name="T9" fmla="*/ 665 h 902"/>
              </a:gdLst>
              <a:ahLst/>
              <a:cxnLst>
                <a:cxn ang="0">
                  <a:pos x="T0" y="T1"/>
                </a:cxn>
                <a:cxn ang="0">
                  <a:pos x="T2" y="T3"/>
                </a:cxn>
                <a:cxn ang="0">
                  <a:pos x="T4" y="T5"/>
                </a:cxn>
                <a:cxn ang="0">
                  <a:pos x="T6" y="T7"/>
                </a:cxn>
                <a:cxn ang="0">
                  <a:pos x="T8" y="T9"/>
                </a:cxn>
              </a:cxnLst>
              <a:rect l="0" t="0" r="r" b="b"/>
              <a:pathLst>
                <a:path w="819" h="902">
                  <a:moveTo>
                    <a:pt x="819" y="665"/>
                  </a:moveTo>
                  <a:lnTo>
                    <a:pt x="0" y="902"/>
                  </a:lnTo>
                  <a:lnTo>
                    <a:pt x="0" y="119"/>
                  </a:lnTo>
                  <a:lnTo>
                    <a:pt x="819" y="0"/>
                  </a:lnTo>
                  <a:lnTo>
                    <a:pt x="819" y="665"/>
                  </a:lnTo>
                  <a:close/>
                </a:path>
              </a:pathLst>
            </a:custGeom>
            <a:solidFill>
              <a:schemeClr val="accent3">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26" name="Pentagon 1168"/>
            <p:cNvSpPr/>
            <p:nvPr/>
          </p:nvSpPr>
          <p:spPr>
            <a:xfrm flipH="1">
              <a:off x="8227869" y="4401343"/>
              <a:ext cx="2943946" cy="1055688"/>
            </a:xfrm>
            <a:prstGeom prst="homePlate">
              <a:avLst>
                <a:gd name="adj" fmla="val 2987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sp>
        <p:nvSpPr>
          <p:cNvPr id="132" name="文本框 131"/>
          <p:cNvSpPr txBox="1"/>
          <p:nvPr/>
        </p:nvSpPr>
        <p:spPr>
          <a:xfrm flipH="1">
            <a:off x="949878" y="1939570"/>
            <a:ext cx="80808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规划</a:t>
            </a:r>
          </a:p>
        </p:txBody>
      </p:sp>
      <p:sp>
        <p:nvSpPr>
          <p:cNvPr id="145" name="文本框 144"/>
          <p:cNvSpPr txBox="1"/>
          <p:nvPr/>
        </p:nvSpPr>
        <p:spPr>
          <a:xfrm flipH="1">
            <a:off x="949878" y="2436043"/>
            <a:ext cx="80808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建设</a:t>
            </a:r>
          </a:p>
        </p:txBody>
      </p:sp>
      <p:sp>
        <p:nvSpPr>
          <p:cNvPr id="146" name="文本框 145"/>
          <p:cNvSpPr txBox="1"/>
          <p:nvPr/>
        </p:nvSpPr>
        <p:spPr>
          <a:xfrm flipH="1">
            <a:off x="949878" y="2919909"/>
            <a:ext cx="80808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运行</a:t>
            </a:r>
          </a:p>
        </p:txBody>
      </p:sp>
      <p:grpSp>
        <p:nvGrpSpPr>
          <p:cNvPr id="147" name="Group 7"/>
          <p:cNvGrpSpPr/>
          <p:nvPr/>
        </p:nvGrpSpPr>
        <p:grpSpPr>
          <a:xfrm>
            <a:off x="9919338" y="2080471"/>
            <a:ext cx="2272662" cy="677206"/>
            <a:chOff x="8554929" y="1884513"/>
            <a:chExt cx="3655543" cy="1463527"/>
          </a:xfrm>
        </p:grpSpPr>
        <p:sp>
          <p:nvSpPr>
            <p:cNvPr id="150" name="Freeform 14"/>
            <p:cNvSpPr>
              <a:spLocks/>
            </p:cNvSpPr>
            <p:nvPr/>
          </p:nvSpPr>
          <p:spPr bwMode="auto">
            <a:xfrm flipH="1">
              <a:off x="11171815" y="1884513"/>
              <a:ext cx="1038657" cy="1463527"/>
            </a:xfrm>
            <a:custGeom>
              <a:avLst/>
              <a:gdLst>
                <a:gd name="T0" fmla="*/ 819 w 819"/>
                <a:gd name="T1" fmla="*/ 902 h 902"/>
                <a:gd name="T2" fmla="*/ 0 w 819"/>
                <a:gd name="T3" fmla="*/ 783 h 902"/>
                <a:gd name="T4" fmla="*/ 0 w 819"/>
                <a:gd name="T5" fmla="*/ 0 h 902"/>
                <a:gd name="T6" fmla="*/ 819 w 819"/>
                <a:gd name="T7" fmla="*/ 237 h 902"/>
                <a:gd name="T8" fmla="*/ 819 w 819"/>
                <a:gd name="T9" fmla="*/ 902 h 902"/>
              </a:gdLst>
              <a:ahLst/>
              <a:cxnLst>
                <a:cxn ang="0">
                  <a:pos x="T0" y="T1"/>
                </a:cxn>
                <a:cxn ang="0">
                  <a:pos x="T2" y="T3"/>
                </a:cxn>
                <a:cxn ang="0">
                  <a:pos x="T4" y="T5"/>
                </a:cxn>
                <a:cxn ang="0">
                  <a:pos x="T6" y="T7"/>
                </a:cxn>
                <a:cxn ang="0">
                  <a:pos x="T8" y="T9"/>
                </a:cxn>
              </a:cxnLst>
              <a:rect l="0" t="0" r="r" b="b"/>
              <a:pathLst>
                <a:path w="819" h="902">
                  <a:moveTo>
                    <a:pt x="819" y="902"/>
                  </a:moveTo>
                  <a:lnTo>
                    <a:pt x="0" y="783"/>
                  </a:lnTo>
                  <a:lnTo>
                    <a:pt x="0" y="0"/>
                  </a:lnTo>
                  <a:lnTo>
                    <a:pt x="819" y="237"/>
                  </a:lnTo>
                  <a:lnTo>
                    <a:pt x="819" y="902"/>
                  </a:lnTo>
                  <a:close/>
                </a:path>
              </a:pathLst>
            </a:custGeom>
            <a:solidFill>
              <a:schemeClr val="accent4">
                <a:alpha val="8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51" name="Pentagon 1166"/>
            <p:cNvSpPr/>
            <p:nvPr/>
          </p:nvSpPr>
          <p:spPr>
            <a:xfrm flipH="1">
              <a:off x="8554929" y="2292351"/>
              <a:ext cx="2616886" cy="1055687"/>
            </a:xfrm>
            <a:prstGeom prst="homePlate">
              <a:avLst>
                <a:gd name="adj" fmla="val 2987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sp>
        <p:nvSpPr>
          <p:cNvPr id="152" name="文本框 151"/>
          <p:cNvSpPr txBox="1"/>
          <p:nvPr/>
        </p:nvSpPr>
        <p:spPr>
          <a:xfrm>
            <a:off x="10451248" y="2294765"/>
            <a:ext cx="80808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服务</a:t>
            </a:r>
          </a:p>
        </p:txBody>
      </p:sp>
      <p:sp>
        <p:nvSpPr>
          <p:cNvPr id="30" name="矩形 29"/>
          <p:cNvSpPr/>
          <p:nvPr/>
        </p:nvSpPr>
        <p:spPr>
          <a:xfrm>
            <a:off x="5656435" y="3551484"/>
            <a:ext cx="890350" cy="950030"/>
          </a:xfrm>
          <a:prstGeom prst="rect">
            <a:avLst/>
          </a:prstGeom>
          <a:blipFill dpi="0" rotWithShape="1">
            <a:blip r:embed="rId3">
              <a:alphaModFix amt="25000"/>
              <a:lum bright="70000" contrast="-70000"/>
            </a:blip>
            <a:srcRect/>
            <a:stretch>
              <a:fillRect t="-132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994017" y="1834856"/>
            <a:ext cx="2478608" cy="2935082"/>
            <a:chOff x="2994017" y="1834856"/>
            <a:chExt cx="2478608" cy="2935082"/>
          </a:xfrm>
        </p:grpSpPr>
        <p:sp>
          <p:nvSpPr>
            <p:cNvPr id="105" name="圆角矩形 104"/>
            <p:cNvSpPr/>
            <p:nvPr/>
          </p:nvSpPr>
          <p:spPr>
            <a:xfrm>
              <a:off x="3839514" y="2143949"/>
              <a:ext cx="846473" cy="2782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858708" y="2611340"/>
              <a:ext cx="80808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资源</a:t>
              </a:r>
            </a:p>
          </p:txBody>
        </p:sp>
        <p:grpSp>
          <p:nvGrpSpPr>
            <p:cNvPr id="73" name="组合 72"/>
            <p:cNvGrpSpPr/>
            <p:nvPr/>
          </p:nvGrpSpPr>
          <p:grpSpPr>
            <a:xfrm>
              <a:off x="2994017" y="3150444"/>
              <a:ext cx="2478608" cy="1619494"/>
              <a:chOff x="1957089" y="2839839"/>
              <a:chExt cx="2478608" cy="1619494"/>
            </a:xfrm>
          </p:grpSpPr>
          <p:sp>
            <p:nvSpPr>
              <p:cNvPr id="76" name="左大括号 75"/>
              <p:cNvSpPr/>
              <p:nvPr/>
            </p:nvSpPr>
            <p:spPr>
              <a:xfrm rot="16200000" flipH="1">
                <a:off x="3113734" y="2321973"/>
                <a:ext cx="206282" cy="1242013"/>
              </a:xfrm>
              <a:prstGeom prst="leftBrace">
                <a:avLst>
                  <a:gd name="adj1" fmla="val 0"/>
                  <a:gd name="adj2"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1957089" y="3023144"/>
                <a:ext cx="123739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在线资源</a:t>
                </a:r>
              </a:p>
            </p:txBody>
          </p:sp>
          <p:sp>
            <p:nvSpPr>
              <p:cNvPr id="78" name="文本框 77"/>
              <p:cNvSpPr txBox="1"/>
              <p:nvPr/>
            </p:nvSpPr>
            <p:spPr>
              <a:xfrm>
                <a:off x="3339412" y="3023144"/>
                <a:ext cx="102353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哑资源</a:t>
                </a:r>
              </a:p>
            </p:txBody>
          </p:sp>
          <p:sp>
            <p:nvSpPr>
              <p:cNvPr id="79" name="文本框 78"/>
              <p:cNvSpPr txBox="1"/>
              <p:nvPr/>
            </p:nvSpPr>
            <p:spPr>
              <a:xfrm>
                <a:off x="2029474" y="3382115"/>
                <a:ext cx="1092625"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网络设备</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虚拟化</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IP</a:t>
                </a:r>
                <a:r>
                  <a:rPr lang="zh-CN" altLang="en-US" sz="1600" dirty="0">
                    <a:solidFill>
                      <a:schemeClr val="bg1"/>
                    </a:solidFill>
                    <a:latin typeface="微软雅黑" panose="020B0503020204020204" pitchFamily="34" charset="-122"/>
                    <a:ea typeface="微软雅黑" panose="020B0503020204020204" pitchFamily="34" charset="-122"/>
                  </a:rPr>
                  <a:t>地址</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域名</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3232787" y="3374364"/>
                <a:ext cx="1202910"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备品备件</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机房设备间</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综合布线</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路由管井</a:t>
                </a: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044" y="1834856"/>
              <a:ext cx="807517" cy="807517"/>
            </a:xfrm>
            <a:prstGeom prst="rect">
              <a:avLst/>
            </a:prstGeom>
          </p:spPr>
        </p:pic>
      </p:grpSp>
      <p:grpSp>
        <p:nvGrpSpPr>
          <p:cNvPr id="8" name="组合 7"/>
          <p:cNvGrpSpPr/>
          <p:nvPr/>
        </p:nvGrpSpPr>
        <p:grpSpPr>
          <a:xfrm>
            <a:off x="6673966" y="1949908"/>
            <a:ext cx="3246539" cy="2812279"/>
            <a:chOff x="6673966" y="1949908"/>
            <a:chExt cx="3246539" cy="2812279"/>
          </a:xfrm>
        </p:grpSpPr>
        <p:sp>
          <p:nvSpPr>
            <p:cNvPr id="131" name="左大括号 130"/>
            <p:cNvSpPr/>
            <p:nvPr/>
          </p:nvSpPr>
          <p:spPr>
            <a:xfrm rot="16200000" flipH="1">
              <a:off x="8215934" y="2264512"/>
              <a:ext cx="206282" cy="1970692"/>
            </a:xfrm>
            <a:prstGeom prst="leftBrace">
              <a:avLst>
                <a:gd name="adj1" fmla="val 0"/>
                <a:gd name="adj2" fmla="val 4958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7" name="文本框 136"/>
            <p:cNvSpPr txBox="1"/>
            <p:nvPr/>
          </p:nvSpPr>
          <p:spPr>
            <a:xfrm>
              <a:off x="6906773" y="3348042"/>
              <a:ext cx="853911"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教学</a:t>
              </a:r>
            </a:p>
          </p:txBody>
        </p:sp>
        <p:sp>
          <p:nvSpPr>
            <p:cNvPr id="138" name="文本框 137"/>
            <p:cNvSpPr txBox="1"/>
            <p:nvPr/>
          </p:nvSpPr>
          <p:spPr>
            <a:xfrm>
              <a:off x="6673966" y="3676285"/>
              <a:ext cx="1080721" cy="1077218"/>
            </a:xfrm>
            <a:prstGeom prst="rect">
              <a:avLst/>
            </a:prstGeom>
            <a:noFill/>
          </p:spPr>
          <p:txBody>
            <a:bodyPr wrap="square" rtlCol="0">
              <a:spAutoFit/>
            </a:bodyPr>
            <a:lstStyle>
              <a:defPPr>
                <a:defRPr lang="zh-CN"/>
              </a:defPPr>
              <a:lvl1pPr algn="ctr">
                <a:defRPr sz="1600">
                  <a:solidFill>
                    <a:srgbClr val="28384D"/>
                  </a:solidFill>
                  <a:latin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办公系统</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教学系统</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财务系统</a:t>
              </a:r>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7863736" y="3351031"/>
              <a:ext cx="853911" cy="400110"/>
            </a:xfrm>
            <a:prstGeom prst="rect">
              <a:avLst/>
            </a:prstGeom>
            <a:noFill/>
          </p:spPr>
          <p:txBody>
            <a:bodyPr wrap="square" rtlCol="0">
              <a:spAutoFit/>
            </a:bodyPr>
            <a:lstStyle>
              <a:defPPr>
                <a:defRPr lang="zh-CN"/>
              </a:defPPr>
              <a:lvl1pPr algn="ctr">
                <a:defRPr sz="2000" b="1">
                  <a:solidFill>
                    <a:schemeClr val="bg1"/>
                  </a:solidFill>
                </a:defRPr>
              </a:lvl1pPr>
            </a:lstStyle>
            <a:p>
              <a:r>
                <a:rPr lang="zh-CN" altLang="en-US" dirty="0">
                  <a:latin typeface="微软雅黑" panose="020B0503020204020204" pitchFamily="34" charset="-122"/>
                  <a:ea typeface="微软雅黑" panose="020B0503020204020204" pitchFamily="34" charset="-122"/>
                </a:rPr>
                <a:t>科研</a:t>
              </a:r>
            </a:p>
          </p:txBody>
        </p:sp>
        <p:sp>
          <p:nvSpPr>
            <p:cNvPr id="134" name="文本框 133"/>
            <p:cNvSpPr txBox="1"/>
            <p:nvPr/>
          </p:nvSpPr>
          <p:spPr>
            <a:xfrm>
              <a:off x="7757063" y="3684969"/>
              <a:ext cx="1067259" cy="1077218"/>
            </a:xfrm>
            <a:prstGeom prst="rect">
              <a:avLst/>
            </a:prstGeom>
            <a:noFill/>
          </p:spPr>
          <p:txBody>
            <a:bodyPr wrap="square" rtlCol="0">
              <a:spAutoFit/>
            </a:bodyPr>
            <a:lstStyle>
              <a:defPPr>
                <a:defRPr lang="zh-CN"/>
              </a:defPPr>
              <a:lvl1pPr algn="ctr">
                <a:defRPr sz="1600">
                  <a:solidFill>
                    <a:srgbClr val="28384D"/>
                  </a:solidFill>
                  <a:latin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网络环境</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实验平台</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托管主机</a:t>
              </a:r>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5" name="文本框 134"/>
            <p:cNvSpPr txBox="1"/>
            <p:nvPr/>
          </p:nvSpPr>
          <p:spPr>
            <a:xfrm>
              <a:off x="8877465" y="3359703"/>
              <a:ext cx="853911" cy="400110"/>
            </a:xfrm>
            <a:prstGeom prst="rect">
              <a:avLst/>
            </a:prstGeom>
            <a:noFill/>
          </p:spPr>
          <p:txBody>
            <a:bodyPr wrap="square" rtlCol="0">
              <a:spAutoFit/>
            </a:bodyPr>
            <a:lstStyle>
              <a:defPPr>
                <a:defRPr lang="zh-CN"/>
              </a:defPPr>
              <a:lvl1pPr algn="ctr">
                <a:defRPr sz="2000" b="1">
                  <a:solidFill>
                    <a:schemeClr val="bg1"/>
                  </a:solidFill>
                </a:defRPr>
              </a:lvl1pPr>
            </a:lstStyle>
            <a:p>
              <a:r>
                <a:rPr lang="zh-CN" altLang="en-US" dirty="0">
                  <a:latin typeface="微软雅黑" panose="020B0503020204020204" pitchFamily="34" charset="-122"/>
                  <a:ea typeface="微软雅黑" panose="020B0503020204020204" pitchFamily="34" charset="-122"/>
                </a:rPr>
                <a:t>生活</a:t>
              </a:r>
            </a:p>
          </p:txBody>
        </p:sp>
        <p:sp>
          <p:nvSpPr>
            <p:cNvPr id="136" name="文本框 135"/>
            <p:cNvSpPr txBox="1"/>
            <p:nvPr/>
          </p:nvSpPr>
          <p:spPr>
            <a:xfrm>
              <a:off x="8688334" y="3676285"/>
              <a:ext cx="1232171" cy="1077218"/>
            </a:xfrm>
            <a:prstGeom prst="rect">
              <a:avLst/>
            </a:prstGeom>
            <a:noFill/>
          </p:spPr>
          <p:txBody>
            <a:bodyPr wrap="square" rtlCol="0">
              <a:spAutoFit/>
            </a:bodyPr>
            <a:lstStyle>
              <a:defPPr>
                <a:defRPr lang="zh-CN"/>
              </a:defPPr>
              <a:lvl1pPr algn="ctr">
                <a:defRPr sz="1600">
                  <a:solidFill>
                    <a:srgbClr val="28384D"/>
                  </a:solidFill>
                  <a:latin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日常上网</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一卡通</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无线网</a:t>
              </a:r>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7814797" y="2122966"/>
              <a:ext cx="1009525" cy="919042"/>
              <a:chOff x="7446887" y="1850355"/>
              <a:chExt cx="1009525" cy="919042"/>
            </a:xfrm>
          </p:grpSpPr>
          <p:sp>
            <p:nvSpPr>
              <p:cNvPr id="10" name="圆角矩形 9"/>
              <p:cNvSpPr/>
              <p:nvPr/>
            </p:nvSpPr>
            <p:spPr>
              <a:xfrm>
                <a:off x="7528413" y="1850355"/>
                <a:ext cx="846473" cy="2782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7446887" y="2297652"/>
                <a:ext cx="1009525" cy="47174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用途</a:t>
                </a:r>
              </a:p>
            </p:txBody>
          </p:sp>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9275" y="1949908"/>
              <a:ext cx="579600" cy="579600"/>
            </a:xfrm>
            <a:prstGeom prst="rect">
              <a:avLst/>
            </a:prstGeom>
          </p:spPr>
        </p:pic>
      </p:grpSp>
      <p:grpSp>
        <p:nvGrpSpPr>
          <p:cNvPr id="6" name="组合 5"/>
          <p:cNvGrpSpPr/>
          <p:nvPr/>
        </p:nvGrpSpPr>
        <p:grpSpPr>
          <a:xfrm>
            <a:off x="1373854" y="5125167"/>
            <a:ext cx="2992036" cy="1107995"/>
            <a:chOff x="1373854" y="5125167"/>
            <a:chExt cx="2992036" cy="1107995"/>
          </a:xfrm>
        </p:grpSpPr>
        <p:sp>
          <p:nvSpPr>
            <p:cNvPr id="48" name="文本框 47"/>
            <p:cNvSpPr txBox="1"/>
            <p:nvPr/>
          </p:nvSpPr>
          <p:spPr>
            <a:xfrm>
              <a:off x="2293411" y="5586831"/>
              <a:ext cx="1162042"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合理分配</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动态调度</a:t>
              </a:r>
            </a:p>
          </p:txBody>
        </p:sp>
        <p:sp>
          <p:nvSpPr>
            <p:cNvPr id="42" name="文本框 41"/>
            <p:cNvSpPr txBox="1"/>
            <p:nvPr/>
          </p:nvSpPr>
          <p:spPr>
            <a:xfrm>
              <a:off x="2256104" y="5125167"/>
              <a:ext cx="210978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分配</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调度</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06" name="圆角矩形 105"/>
            <p:cNvSpPr/>
            <p:nvPr/>
          </p:nvSpPr>
          <p:spPr>
            <a:xfrm>
              <a:off x="1373854" y="5502042"/>
              <a:ext cx="846473" cy="2782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5890" y="5312189"/>
              <a:ext cx="662400" cy="662400"/>
            </a:xfrm>
            <a:prstGeom prst="rect">
              <a:avLst/>
            </a:prstGeom>
          </p:spPr>
        </p:pic>
      </p:grpSp>
      <p:grpSp>
        <p:nvGrpSpPr>
          <p:cNvPr id="14" name="组合 13"/>
          <p:cNvGrpSpPr/>
          <p:nvPr/>
        </p:nvGrpSpPr>
        <p:grpSpPr>
          <a:xfrm>
            <a:off x="8542165" y="5121941"/>
            <a:ext cx="2566143" cy="1102765"/>
            <a:chOff x="8542165" y="5121941"/>
            <a:chExt cx="2566143" cy="1102765"/>
          </a:xfrm>
        </p:grpSpPr>
        <p:grpSp>
          <p:nvGrpSpPr>
            <p:cNvPr id="28" name="组合 27"/>
            <p:cNvGrpSpPr/>
            <p:nvPr/>
          </p:nvGrpSpPr>
          <p:grpSpPr>
            <a:xfrm>
              <a:off x="8542165" y="5121941"/>
              <a:ext cx="2566143" cy="1102765"/>
              <a:chOff x="7510716" y="5355588"/>
              <a:chExt cx="2566143" cy="1102765"/>
            </a:xfrm>
          </p:grpSpPr>
          <p:sp>
            <p:nvSpPr>
              <p:cNvPr id="43" name="文本框 42"/>
              <p:cNvSpPr txBox="1"/>
              <p:nvPr/>
            </p:nvSpPr>
            <p:spPr>
              <a:xfrm>
                <a:off x="8393854" y="5355588"/>
                <a:ext cx="168300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展现</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393854" y="5812022"/>
                <a:ext cx="1162042"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综合分析</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完美展现</a:t>
                </a:r>
              </a:p>
            </p:txBody>
          </p:sp>
          <p:sp>
            <p:nvSpPr>
              <p:cNvPr id="112" name="圆角矩形 111"/>
              <p:cNvSpPr/>
              <p:nvPr/>
            </p:nvSpPr>
            <p:spPr>
              <a:xfrm>
                <a:off x="7510716" y="5688221"/>
                <a:ext cx="846473" cy="2782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167" y="5276488"/>
              <a:ext cx="634468" cy="634468"/>
            </a:xfrm>
            <a:prstGeom prst="rect">
              <a:avLst/>
            </a:prstGeom>
          </p:spPr>
        </p:pic>
      </p:grpSp>
      <p:grpSp>
        <p:nvGrpSpPr>
          <p:cNvPr id="12" name="组合 11"/>
          <p:cNvGrpSpPr/>
          <p:nvPr/>
        </p:nvGrpSpPr>
        <p:grpSpPr>
          <a:xfrm>
            <a:off x="4891162" y="5121941"/>
            <a:ext cx="2609469" cy="1098670"/>
            <a:chOff x="4891162" y="5121941"/>
            <a:chExt cx="2609469" cy="1098670"/>
          </a:xfrm>
        </p:grpSpPr>
        <p:grpSp>
          <p:nvGrpSpPr>
            <p:cNvPr id="16" name="组合 15"/>
            <p:cNvGrpSpPr/>
            <p:nvPr/>
          </p:nvGrpSpPr>
          <p:grpSpPr>
            <a:xfrm>
              <a:off x="4891162" y="5125167"/>
              <a:ext cx="2602589" cy="1095444"/>
              <a:chOff x="4891162" y="5125167"/>
              <a:chExt cx="2602589" cy="1095444"/>
            </a:xfrm>
          </p:grpSpPr>
          <p:sp>
            <p:nvSpPr>
              <p:cNvPr id="44" name="文本框 43"/>
              <p:cNvSpPr txBox="1"/>
              <p:nvPr/>
            </p:nvSpPr>
            <p:spPr>
              <a:xfrm>
                <a:off x="5806437" y="5125167"/>
                <a:ext cx="1687314" cy="461665"/>
              </a:xfrm>
              <a:prstGeom prst="rect">
                <a:avLst/>
              </a:prstGeom>
              <a:noFill/>
            </p:spPr>
            <p:txBody>
              <a:bodyPr wrap="square" rtlCol="0">
                <a:spAutoFit/>
              </a:bodyPr>
              <a:lstStyle/>
              <a:p>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5806437" y="5574280"/>
                <a:ext cx="1162042"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统一监控</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全面测量</a:t>
                </a:r>
              </a:p>
            </p:txBody>
          </p:sp>
          <p:sp>
            <p:nvSpPr>
              <p:cNvPr id="111" name="圆角矩形 110"/>
              <p:cNvSpPr/>
              <p:nvPr/>
            </p:nvSpPr>
            <p:spPr>
              <a:xfrm>
                <a:off x="4891162" y="5489012"/>
                <a:ext cx="846473" cy="2782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4088" y="5261014"/>
                <a:ext cx="734291" cy="734291"/>
              </a:xfrm>
              <a:prstGeom prst="rect">
                <a:avLst/>
              </a:prstGeom>
            </p:spPr>
          </p:pic>
        </p:grpSp>
        <p:sp>
          <p:nvSpPr>
            <p:cNvPr id="9" name="矩形 8"/>
            <p:cNvSpPr/>
            <p:nvPr/>
          </p:nvSpPr>
          <p:spPr>
            <a:xfrm>
              <a:off x="5804333" y="5121941"/>
              <a:ext cx="1696298"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监控</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测量</a:t>
              </a:r>
            </a:p>
          </p:txBody>
        </p:sp>
      </p:grpSp>
    </p:spTree>
    <p:extLst>
      <p:ext uri="{BB962C8B-B14F-4D97-AF65-F5344CB8AC3E}">
        <p14:creationId xmlns:p14="http://schemas.microsoft.com/office/powerpoint/2010/main" val="3584150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高校</a:t>
            </a:r>
            <a:r>
              <a:rPr lang="en-US" altLang="zh-CN" dirty="0"/>
              <a:t>IT</a:t>
            </a:r>
            <a:r>
              <a:rPr lang="zh-CN" altLang="en-US" dirty="0" smtClean="0"/>
              <a:t>管理</a:t>
            </a:r>
            <a:r>
              <a:rPr lang="zh-CN" altLang="en-US" dirty="0"/>
              <a:t>四</a:t>
            </a:r>
            <a:r>
              <a:rPr lang="zh-CN" altLang="en-US" dirty="0" smtClean="0"/>
              <a:t>大核心业务和两大专项业务</a:t>
            </a:r>
            <a:endParaRPr lang="zh-CN" altLang="en-US" dirty="0"/>
          </a:p>
        </p:txBody>
      </p:sp>
      <p:grpSp>
        <p:nvGrpSpPr>
          <p:cNvPr id="108" name="Group 3"/>
          <p:cNvGrpSpPr/>
          <p:nvPr/>
        </p:nvGrpSpPr>
        <p:grpSpPr>
          <a:xfrm>
            <a:off x="512603" y="3660807"/>
            <a:ext cx="1792616" cy="473716"/>
            <a:chOff x="1424694" y="3437117"/>
            <a:chExt cx="1499779" cy="396331"/>
          </a:xfrm>
          <a:solidFill>
            <a:schemeClr val="bg1"/>
          </a:solidFill>
        </p:grpSpPr>
        <p:sp>
          <p:nvSpPr>
            <p:cNvPr id="109" name="Round Same Side Corner Rectangle 4"/>
            <p:cNvSpPr/>
            <p:nvPr/>
          </p:nvSpPr>
          <p:spPr>
            <a:xfrm rot="16200000">
              <a:off x="2049734" y="2958708"/>
              <a:ext cx="249700" cy="1499779"/>
            </a:xfrm>
            <a:prstGeom prst="round2SameRect">
              <a:avLst>
                <a:gd name="adj1" fmla="val 50000"/>
                <a:gd name="adj2" fmla="val 0"/>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0" name="Oval 13"/>
            <p:cNvSpPr/>
            <p:nvPr/>
          </p:nvSpPr>
          <p:spPr>
            <a:xfrm>
              <a:off x="2014338" y="3437117"/>
              <a:ext cx="320492" cy="320492"/>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1" name="Group 10"/>
          <p:cNvGrpSpPr/>
          <p:nvPr/>
        </p:nvGrpSpPr>
        <p:grpSpPr>
          <a:xfrm>
            <a:off x="2387440" y="3836067"/>
            <a:ext cx="1792616" cy="460565"/>
            <a:chOff x="2993261" y="3583747"/>
            <a:chExt cx="1499779" cy="385328"/>
          </a:xfrm>
          <a:solidFill>
            <a:schemeClr val="bg1"/>
          </a:solidFill>
        </p:grpSpPr>
        <p:sp>
          <p:nvSpPr>
            <p:cNvPr id="112" name="Round Same Side Corner Rectangle 6"/>
            <p:cNvSpPr/>
            <p:nvPr/>
          </p:nvSpPr>
          <p:spPr>
            <a:xfrm rot="5400000" flipH="1">
              <a:off x="3618301" y="2958707"/>
              <a:ext cx="249700" cy="1499779"/>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3" name="Oval 14"/>
            <p:cNvSpPr/>
            <p:nvPr/>
          </p:nvSpPr>
          <p:spPr>
            <a:xfrm>
              <a:off x="3582905" y="3648583"/>
              <a:ext cx="320492" cy="320492"/>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4" name="Group 11"/>
          <p:cNvGrpSpPr/>
          <p:nvPr/>
        </p:nvGrpSpPr>
        <p:grpSpPr>
          <a:xfrm>
            <a:off x="4262274" y="3660808"/>
            <a:ext cx="1792616" cy="473715"/>
            <a:chOff x="4561827" y="3437117"/>
            <a:chExt cx="1499779" cy="396330"/>
          </a:xfrm>
          <a:solidFill>
            <a:schemeClr val="bg1"/>
          </a:solidFill>
        </p:grpSpPr>
        <p:sp>
          <p:nvSpPr>
            <p:cNvPr id="115" name="Round Same Side Corner Rectangle 7"/>
            <p:cNvSpPr/>
            <p:nvPr/>
          </p:nvSpPr>
          <p:spPr>
            <a:xfrm rot="5400000" flipH="1">
              <a:off x="5186867" y="2958707"/>
              <a:ext cx="249700" cy="1499779"/>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6" name="Oval 15"/>
            <p:cNvSpPr/>
            <p:nvPr/>
          </p:nvSpPr>
          <p:spPr>
            <a:xfrm>
              <a:off x="5220257" y="3437117"/>
              <a:ext cx="320492" cy="320492"/>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7" name="Group 12"/>
          <p:cNvGrpSpPr/>
          <p:nvPr/>
        </p:nvGrpSpPr>
        <p:grpSpPr>
          <a:xfrm>
            <a:off x="6137111" y="3836067"/>
            <a:ext cx="1792616" cy="460565"/>
            <a:chOff x="6130393" y="3583747"/>
            <a:chExt cx="1499779" cy="385328"/>
          </a:xfrm>
          <a:solidFill>
            <a:schemeClr val="bg1"/>
          </a:solidFill>
        </p:grpSpPr>
        <p:sp>
          <p:nvSpPr>
            <p:cNvPr id="118" name="Round Same Side Corner Rectangle 8"/>
            <p:cNvSpPr/>
            <p:nvPr/>
          </p:nvSpPr>
          <p:spPr>
            <a:xfrm rot="5400000" flipH="1">
              <a:off x="6755433" y="2958707"/>
              <a:ext cx="249700" cy="1499779"/>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9" name="Oval 16"/>
            <p:cNvSpPr/>
            <p:nvPr/>
          </p:nvSpPr>
          <p:spPr>
            <a:xfrm>
              <a:off x="6720037" y="3648583"/>
              <a:ext cx="320492" cy="320492"/>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0" name="Group 35"/>
          <p:cNvGrpSpPr/>
          <p:nvPr/>
        </p:nvGrpSpPr>
        <p:grpSpPr>
          <a:xfrm>
            <a:off x="9886781" y="3836068"/>
            <a:ext cx="1792616" cy="460564"/>
            <a:chOff x="9267526" y="3583748"/>
            <a:chExt cx="1499779" cy="385327"/>
          </a:xfrm>
          <a:solidFill>
            <a:srgbClr val="BFC7D6"/>
          </a:solidFill>
        </p:grpSpPr>
        <p:sp>
          <p:nvSpPr>
            <p:cNvPr id="121" name="Round Same Side Corner Rectangle 5"/>
            <p:cNvSpPr/>
            <p:nvPr/>
          </p:nvSpPr>
          <p:spPr>
            <a:xfrm rot="5400000" flipH="1">
              <a:off x="9892566" y="2958708"/>
              <a:ext cx="249700" cy="1499779"/>
            </a:xfrm>
            <a:prstGeom prst="round2SameRect">
              <a:avLst>
                <a:gd name="adj1" fmla="val 50000"/>
                <a:gd name="adj2" fmla="val 0"/>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2" name="Oval 17"/>
            <p:cNvSpPr/>
            <p:nvPr/>
          </p:nvSpPr>
          <p:spPr>
            <a:xfrm>
              <a:off x="9857169" y="3648583"/>
              <a:ext cx="320492" cy="320492"/>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3" name="Group 19"/>
          <p:cNvGrpSpPr/>
          <p:nvPr/>
        </p:nvGrpSpPr>
        <p:grpSpPr>
          <a:xfrm>
            <a:off x="8011945" y="3660807"/>
            <a:ext cx="1792616" cy="473716"/>
            <a:chOff x="7698960" y="3437117"/>
            <a:chExt cx="1499779" cy="396331"/>
          </a:xfrm>
          <a:solidFill>
            <a:srgbClr val="BFC7D6"/>
          </a:solidFill>
        </p:grpSpPr>
        <p:sp>
          <p:nvSpPr>
            <p:cNvPr id="124" name="Round Same Side Corner Rectangle 9"/>
            <p:cNvSpPr/>
            <p:nvPr/>
          </p:nvSpPr>
          <p:spPr>
            <a:xfrm rot="5400000" flipH="1">
              <a:off x="8324000" y="2958708"/>
              <a:ext cx="249700" cy="1499779"/>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5" name="Oval 18"/>
            <p:cNvSpPr/>
            <p:nvPr/>
          </p:nvSpPr>
          <p:spPr>
            <a:xfrm>
              <a:off x="8357389" y="3437117"/>
              <a:ext cx="320492" cy="320492"/>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161" name="图片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032" y="2593975"/>
            <a:ext cx="934650" cy="934650"/>
          </a:xfrm>
          <a:prstGeom prst="rect">
            <a:avLst/>
          </a:prstGeom>
        </p:spPr>
      </p:pic>
      <p:pic>
        <p:nvPicPr>
          <p:cNvPr id="163" name="图片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361" y="4443321"/>
            <a:ext cx="760216" cy="760216"/>
          </a:xfrm>
          <a:prstGeom prst="rect">
            <a:avLst/>
          </a:prstGeom>
        </p:spPr>
      </p:pic>
      <p:pic>
        <p:nvPicPr>
          <p:cNvPr id="164" name="图片 1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047" y="2593975"/>
            <a:ext cx="885876" cy="885876"/>
          </a:xfrm>
          <a:prstGeom prst="rect">
            <a:avLst/>
          </a:prstGeom>
        </p:spPr>
      </p:pic>
      <p:pic>
        <p:nvPicPr>
          <p:cNvPr id="165" name="图片 1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518" y="4356549"/>
            <a:ext cx="846988" cy="846988"/>
          </a:xfrm>
          <a:prstGeom prst="rect">
            <a:avLst/>
          </a:prstGeom>
        </p:spPr>
      </p:pic>
      <p:sp>
        <p:nvSpPr>
          <p:cNvPr id="166" name="矩形 165"/>
          <p:cNvSpPr/>
          <p:nvPr/>
        </p:nvSpPr>
        <p:spPr>
          <a:xfrm>
            <a:off x="570481" y="4249523"/>
            <a:ext cx="172354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基础网络建设</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67" name="矩形 166"/>
          <p:cNvSpPr/>
          <p:nvPr/>
        </p:nvSpPr>
        <p:spPr>
          <a:xfrm>
            <a:off x="2037251" y="3304855"/>
            <a:ext cx="2492990"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应用和信息系统建设</a:t>
            </a:r>
          </a:p>
        </p:txBody>
      </p:sp>
      <p:sp>
        <p:nvSpPr>
          <p:cNvPr id="168" name="矩形 167"/>
          <p:cNvSpPr/>
          <p:nvPr/>
        </p:nvSpPr>
        <p:spPr>
          <a:xfrm>
            <a:off x="4385806" y="4245824"/>
            <a:ext cx="172354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数据中心建设</a:t>
            </a:r>
          </a:p>
        </p:txBody>
      </p:sp>
      <p:sp>
        <p:nvSpPr>
          <p:cNvPr id="169" name="矩形 168"/>
          <p:cNvSpPr/>
          <p:nvPr/>
        </p:nvSpPr>
        <p:spPr>
          <a:xfrm>
            <a:off x="6149777" y="2733910"/>
            <a:ext cx="1723549" cy="1015664"/>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用户服务</a:t>
            </a:r>
            <a:r>
              <a:rPr lang="zh-CN" altLang="en-US" sz="2000" b="1" dirty="0" smtClean="0">
                <a:solidFill>
                  <a:schemeClr val="bg1"/>
                </a:solidFill>
                <a:latin typeface="微软雅黑" panose="020B0503020204020204" pitchFamily="34" charset="-122"/>
                <a:ea typeface="微软雅黑" panose="020B0503020204020204" pitchFamily="34" charset="-122"/>
              </a:rPr>
              <a:t>评价</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2000" b="1" dirty="0" smtClean="0">
                <a:solidFill>
                  <a:schemeClr val="bg1"/>
                </a:solidFill>
                <a:latin typeface="微软雅黑" panose="020B0503020204020204" pitchFamily="34" charset="-122"/>
                <a:ea typeface="微软雅黑" panose="020B0503020204020204" pitchFamily="34" charset="-122"/>
              </a:rPr>
              <a:t>&amp;</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成果</a:t>
            </a:r>
            <a:r>
              <a:rPr lang="zh-CN" altLang="en-US" sz="2000" b="1" dirty="0">
                <a:solidFill>
                  <a:schemeClr val="bg1"/>
                </a:solidFill>
                <a:latin typeface="微软雅黑" panose="020B0503020204020204" pitchFamily="34" charset="-122"/>
                <a:ea typeface="微软雅黑" panose="020B0503020204020204" pitchFamily="34" charset="-122"/>
              </a:rPr>
              <a:t>展示</a:t>
            </a:r>
          </a:p>
        </p:txBody>
      </p:sp>
      <p:pic>
        <p:nvPicPr>
          <p:cNvPr id="170" name="图片 169"/>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453365" y="2593975"/>
            <a:ext cx="976185" cy="976185"/>
          </a:xfrm>
          <a:prstGeom prst="rect">
            <a:avLst/>
          </a:prstGeom>
        </p:spPr>
      </p:pic>
      <p:pic>
        <p:nvPicPr>
          <p:cNvPr id="171" name="图片 170"/>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297171" y="4332322"/>
            <a:ext cx="963676" cy="963676"/>
          </a:xfrm>
          <a:prstGeom prst="rect">
            <a:avLst/>
          </a:prstGeom>
        </p:spPr>
      </p:pic>
      <p:sp>
        <p:nvSpPr>
          <p:cNvPr id="172" name="矩形 171"/>
          <p:cNvSpPr/>
          <p:nvPr/>
        </p:nvSpPr>
        <p:spPr>
          <a:xfrm>
            <a:off x="8616105" y="4245824"/>
            <a:ext cx="697627" cy="400110"/>
          </a:xfrm>
          <a:prstGeom prst="rect">
            <a:avLst/>
          </a:prstGeom>
        </p:spPr>
        <p:txBody>
          <a:bodyPr wrap="none">
            <a:spAutoFit/>
          </a:bodyPr>
          <a:lstStyle/>
          <a:p>
            <a:r>
              <a:rPr lang="zh-CN" altLang="en-US" sz="2000" b="1" dirty="0">
                <a:solidFill>
                  <a:srgbClr val="BFC7D6"/>
                </a:solidFill>
                <a:latin typeface="微软雅黑" panose="020B0503020204020204" pitchFamily="34" charset="-122"/>
                <a:ea typeface="微软雅黑" panose="020B0503020204020204" pitchFamily="34" charset="-122"/>
              </a:rPr>
              <a:t>安全</a:t>
            </a:r>
          </a:p>
        </p:txBody>
      </p:sp>
      <p:sp>
        <p:nvSpPr>
          <p:cNvPr id="173" name="矩形 172"/>
          <p:cNvSpPr/>
          <p:nvPr/>
        </p:nvSpPr>
        <p:spPr>
          <a:xfrm>
            <a:off x="10416812" y="3304855"/>
            <a:ext cx="697627" cy="400110"/>
          </a:xfrm>
          <a:prstGeom prst="rect">
            <a:avLst/>
          </a:prstGeom>
        </p:spPr>
        <p:txBody>
          <a:bodyPr wrap="none">
            <a:spAutoFit/>
          </a:bodyPr>
          <a:lstStyle/>
          <a:p>
            <a:r>
              <a:rPr lang="zh-CN" altLang="en-US" sz="2000" b="1" dirty="0" smtClean="0">
                <a:solidFill>
                  <a:srgbClr val="BFC7D6"/>
                </a:solidFill>
                <a:latin typeface="微软雅黑" panose="020B0503020204020204" pitchFamily="34" charset="-122"/>
                <a:ea typeface="微软雅黑" panose="020B0503020204020204" pitchFamily="34" charset="-122"/>
              </a:rPr>
              <a:t>资产</a:t>
            </a:r>
            <a:endParaRPr lang="zh-CN" altLang="en-US" sz="2000" b="1" dirty="0">
              <a:solidFill>
                <a:srgbClr val="BFC7D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4219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网络建设</a:t>
            </a:r>
          </a:p>
        </p:txBody>
      </p:sp>
      <p:sp>
        <p:nvSpPr>
          <p:cNvPr id="12" name="矩形 14"/>
          <p:cNvSpPr/>
          <p:nvPr/>
        </p:nvSpPr>
        <p:spPr>
          <a:xfrm>
            <a:off x="0" y="3649307"/>
            <a:ext cx="5426513" cy="266647"/>
          </a:xfrm>
          <a:custGeom>
            <a:avLst/>
            <a:gdLst/>
            <a:ahLst/>
            <a:cxnLst/>
            <a:rect l="l" t="t" r="r" b="b"/>
            <a:pathLst>
              <a:path w="4571707" h="242218">
                <a:moveTo>
                  <a:pt x="0" y="0"/>
                </a:moveTo>
                <a:lnTo>
                  <a:pt x="4571707" y="0"/>
                </a:lnTo>
                <a:lnTo>
                  <a:pt x="4571707" y="242218"/>
                </a:lnTo>
                <a:lnTo>
                  <a:pt x="0" y="242218"/>
                </a:lnTo>
                <a:close/>
              </a:path>
            </a:pathLst>
          </a:custGeom>
          <a:solidFill>
            <a:schemeClr val="bg1"/>
          </a:solidFill>
          <a:ln w="12700" cap="flat" cmpd="sng" algn="ctr">
            <a:noFill/>
            <a:prstDash val="solid"/>
            <a:miter lim="800000"/>
          </a:ln>
          <a:effectLst/>
        </p:spPr>
        <p:txBody>
          <a:bodyPr lIns="99220" tIns="49610" rIns="99220" bIns="49610"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椭圆 13"/>
          <p:cNvSpPr/>
          <p:nvPr/>
        </p:nvSpPr>
        <p:spPr>
          <a:xfrm>
            <a:off x="4484770" y="2036859"/>
            <a:ext cx="1883484" cy="1883593"/>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矩形 14"/>
          <p:cNvSpPr/>
          <p:nvPr/>
        </p:nvSpPr>
        <p:spPr>
          <a:xfrm flipV="1">
            <a:off x="5426512" y="4222663"/>
            <a:ext cx="6765487" cy="266647"/>
          </a:xfrm>
          <a:custGeom>
            <a:avLst/>
            <a:gdLst/>
            <a:ahLst/>
            <a:cxnLst/>
            <a:rect l="l" t="t" r="r" b="b"/>
            <a:pathLst>
              <a:path w="4571707" h="242218">
                <a:moveTo>
                  <a:pt x="0" y="242218"/>
                </a:moveTo>
                <a:lnTo>
                  <a:pt x="4571707" y="242218"/>
                </a:lnTo>
                <a:lnTo>
                  <a:pt x="4571707" y="0"/>
                </a:lnTo>
                <a:lnTo>
                  <a:pt x="0" y="0"/>
                </a:lnTo>
                <a:close/>
              </a:path>
            </a:pathLst>
          </a:custGeom>
          <a:solidFill>
            <a:schemeClr val="bg1"/>
          </a:solidFill>
          <a:ln w="12700" cap="flat" cmpd="sng" algn="ctr">
            <a:noFill/>
            <a:prstDash val="solid"/>
            <a:miter lim="800000"/>
          </a:ln>
          <a:effectLst/>
        </p:spPr>
        <p:txBody>
          <a:bodyPr lIns="99220" tIns="49610" rIns="99220" bIns="49610"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椭圆 17"/>
          <p:cNvSpPr/>
          <p:nvPr/>
        </p:nvSpPr>
        <p:spPr>
          <a:xfrm flipV="1">
            <a:off x="4484770" y="4224213"/>
            <a:ext cx="1883484" cy="1882041"/>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951" y="2404094"/>
            <a:ext cx="1149121" cy="1149121"/>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109" y="4530830"/>
            <a:ext cx="1268806" cy="1268806"/>
          </a:xfrm>
          <a:prstGeom prst="rect">
            <a:avLst/>
          </a:prstGeom>
        </p:spPr>
      </p:pic>
      <p:sp>
        <p:nvSpPr>
          <p:cNvPr id="22" name="矩形 21"/>
          <p:cNvSpPr/>
          <p:nvPr/>
        </p:nvSpPr>
        <p:spPr>
          <a:xfrm>
            <a:off x="1947086" y="2150586"/>
            <a:ext cx="2031325"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基础网络建设</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042652" y="2599262"/>
            <a:ext cx="1840194" cy="923330"/>
          </a:xfrm>
          <a:prstGeom prst="rect">
            <a:avLst/>
          </a:prstGeom>
        </p:spPr>
        <p:txBody>
          <a:bodyPr wrap="square">
            <a:spAutoFit/>
          </a:bodyPr>
          <a:lstStyle/>
          <a:p>
            <a:pPr lvl="1" algn="r"/>
            <a:r>
              <a:rPr lang="zh-CN" altLang="en-US" dirty="0">
                <a:solidFill>
                  <a:schemeClr val="bg1"/>
                </a:solidFill>
                <a:latin typeface="微软雅黑" panose="020B0503020204020204" pitchFamily="34" charset="-122"/>
                <a:ea typeface="微软雅黑" panose="020B0503020204020204" pitchFamily="34" charset="-122"/>
              </a:rPr>
              <a:t>网络出口</a:t>
            </a:r>
            <a:endParaRPr lang="en-US" altLang="zh-CN" dirty="0">
              <a:solidFill>
                <a:schemeClr val="bg1"/>
              </a:solidFill>
              <a:latin typeface="微软雅黑" panose="020B0503020204020204" pitchFamily="34" charset="-122"/>
              <a:ea typeface="微软雅黑" panose="020B0503020204020204" pitchFamily="34" charset="-122"/>
            </a:endParaRPr>
          </a:p>
          <a:p>
            <a:pPr lvl="1" algn="r"/>
            <a:r>
              <a:rPr lang="zh-CN" altLang="en-US" dirty="0">
                <a:solidFill>
                  <a:schemeClr val="bg1"/>
                </a:solidFill>
                <a:latin typeface="微软雅黑" panose="020B0503020204020204" pitchFamily="34" charset="-122"/>
                <a:ea typeface="微软雅黑" panose="020B0503020204020204" pitchFamily="34" charset="-122"/>
              </a:rPr>
              <a:t>用户网络</a:t>
            </a:r>
            <a:endParaRPr lang="en-US" altLang="zh-CN" dirty="0">
              <a:solidFill>
                <a:schemeClr val="bg1"/>
              </a:solidFill>
              <a:latin typeface="微软雅黑" panose="020B0503020204020204" pitchFamily="34" charset="-122"/>
              <a:ea typeface="微软雅黑" panose="020B0503020204020204" pitchFamily="34" charset="-122"/>
            </a:endParaRPr>
          </a:p>
          <a:p>
            <a:pPr lvl="1" algn="r"/>
            <a:r>
              <a:rPr lang="zh-CN" altLang="en-US" dirty="0">
                <a:solidFill>
                  <a:schemeClr val="bg1"/>
                </a:solidFill>
                <a:latin typeface="微软雅黑" panose="020B0503020204020204" pitchFamily="34" charset="-122"/>
                <a:ea typeface="微软雅黑" panose="020B0503020204020204" pitchFamily="34" charset="-122"/>
              </a:rPr>
              <a:t>专用网络</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553953" y="4687800"/>
            <a:ext cx="2031325" cy="461665"/>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网络核心服务</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096000" y="5195899"/>
            <a:ext cx="2328358" cy="923330"/>
          </a:xfrm>
          <a:prstGeom prst="rect">
            <a:avLst/>
          </a:prstGeom>
        </p:spPr>
        <p:txBody>
          <a:bodyPr wrap="square">
            <a:spAutoFit/>
          </a:bodyPr>
          <a:lstStyle/>
          <a:p>
            <a:pPr lvl="1"/>
            <a:r>
              <a:rPr lang="zh-CN" altLang="en-US" dirty="0">
                <a:solidFill>
                  <a:schemeClr val="bg1"/>
                </a:solidFill>
                <a:latin typeface="微软雅黑" panose="020B0503020204020204" pitchFamily="34" charset="-122"/>
                <a:ea typeface="微软雅黑" panose="020B0503020204020204" pitchFamily="34" charset="-122"/>
              </a:rPr>
              <a:t>地址分配</a:t>
            </a:r>
            <a:endParaRPr lang="en-US" altLang="zh-CN" dirty="0">
              <a:solidFill>
                <a:schemeClr val="bg1"/>
              </a:solidFill>
              <a:latin typeface="微软雅黑" panose="020B0503020204020204" pitchFamily="34" charset="-122"/>
              <a:ea typeface="微软雅黑" panose="020B0503020204020204" pitchFamily="34" charset="-122"/>
            </a:endParaRPr>
          </a:p>
          <a:p>
            <a:pPr lvl="1"/>
            <a:r>
              <a:rPr lang="zh-CN" altLang="en-US" dirty="0">
                <a:solidFill>
                  <a:schemeClr val="bg1"/>
                </a:solidFill>
                <a:latin typeface="微软雅黑" panose="020B0503020204020204" pitchFamily="34" charset="-122"/>
                <a:ea typeface="微软雅黑" panose="020B0503020204020204" pitchFamily="34" charset="-122"/>
              </a:rPr>
              <a:t>认证计费</a:t>
            </a:r>
            <a:endParaRPr lang="en-US" altLang="zh-CN" dirty="0">
              <a:solidFill>
                <a:schemeClr val="bg1"/>
              </a:solidFill>
              <a:latin typeface="微软雅黑" panose="020B0503020204020204" pitchFamily="34" charset="-122"/>
              <a:ea typeface="微软雅黑" panose="020B0503020204020204" pitchFamily="34" charset="-122"/>
            </a:endParaRPr>
          </a:p>
          <a:p>
            <a:pPr lvl="1"/>
            <a:r>
              <a:rPr lang="zh-CN" altLang="en-US" dirty="0">
                <a:solidFill>
                  <a:schemeClr val="bg1"/>
                </a:solidFill>
                <a:latin typeface="微软雅黑" panose="020B0503020204020204" pitchFamily="34" charset="-122"/>
                <a:ea typeface="微软雅黑" panose="020B0503020204020204" pitchFamily="34" charset="-122"/>
              </a:rPr>
              <a:t>域名解析</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7569615" y="5195899"/>
            <a:ext cx="2328358" cy="923330"/>
          </a:xfrm>
          <a:prstGeom prst="rect">
            <a:avLst/>
          </a:prstGeom>
        </p:spPr>
        <p:txBody>
          <a:bodyPr wrap="square">
            <a:spAutoFit/>
          </a:bodyPr>
          <a:lstStyle/>
          <a:p>
            <a:pPr lvl="1"/>
            <a:r>
              <a:rPr lang="zh-CN" altLang="en-US" dirty="0">
                <a:solidFill>
                  <a:schemeClr val="bg1"/>
                </a:solidFill>
                <a:latin typeface="微软雅黑" panose="020B0503020204020204" pitchFamily="34" charset="-122"/>
                <a:ea typeface="微软雅黑" panose="020B0503020204020204" pitchFamily="34" charset="-122"/>
              </a:rPr>
              <a:t>时钟服务</a:t>
            </a:r>
          </a:p>
          <a:p>
            <a:pPr lvl="1"/>
            <a:r>
              <a:rPr lang="zh-CN" altLang="en-US" dirty="0">
                <a:solidFill>
                  <a:schemeClr val="bg1"/>
                </a:solidFill>
                <a:latin typeface="微软雅黑" panose="020B0503020204020204" pitchFamily="34" charset="-122"/>
                <a:ea typeface="微软雅黑" panose="020B0503020204020204" pitchFamily="34" charset="-122"/>
              </a:rPr>
              <a:t>日志服务</a:t>
            </a:r>
          </a:p>
          <a:p>
            <a:pPr lvl="1"/>
            <a:r>
              <a:rPr lang="zh-CN" altLang="en-US" dirty="0">
                <a:solidFill>
                  <a:schemeClr val="bg1"/>
                </a:solidFill>
                <a:latin typeface="微软雅黑" panose="020B0503020204020204" pitchFamily="34" charset="-122"/>
                <a:ea typeface="微软雅黑" panose="020B0503020204020204" pitchFamily="34" charset="-122"/>
              </a:rPr>
              <a:t>网管监控</a:t>
            </a:r>
          </a:p>
        </p:txBody>
      </p:sp>
    </p:spTree>
    <p:extLst>
      <p:ext uri="{BB962C8B-B14F-4D97-AF65-F5344CB8AC3E}">
        <p14:creationId xmlns:p14="http://schemas.microsoft.com/office/powerpoint/2010/main" val="1389753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应用和信息系统建设</a:t>
            </a:r>
          </a:p>
        </p:txBody>
      </p:sp>
      <p:sp>
        <p:nvSpPr>
          <p:cNvPr id="34" name="Shape 1452"/>
          <p:cNvSpPr/>
          <p:nvPr/>
        </p:nvSpPr>
        <p:spPr>
          <a:xfrm>
            <a:off x="964610" y="2960631"/>
            <a:ext cx="2417940" cy="3126902"/>
          </a:xfrm>
          <a:prstGeom prst="roundRect">
            <a:avLst>
              <a:gd name="adj" fmla="val 6924"/>
            </a:avLst>
          </a:prstGeom>
          <a:ln w="31750">
            <a:solidFill>
              <a:schemeClr val="bg1"/>
            </a:solidFill>
            <a:miter lim="400000"/>
          </a:ln>
        </p:spPr>
        <p:txBody>
          <a:bodyPr lIns="20090" tIns="20090" rIns="20090" bIns="20090" anchor="ctr"/>
          <a:lstStyle/>
          <a:p>
            <a:pPr fontAlgn="base">
              <a:lnSpc>
                <a:spcPct val="120000"/>
              </a:lnSpc>
              <a:spcBef>
                <a:spcPct val="0"/>
              </a:spcBef>
              <a:spcAft>
                <a:spcPct val="0"/>
              </a:spcAft>
            </a:pPr>
            <a:endParaRPr sz="1828">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hape 1454"/>
          <p:cNvSpPr/>
          <p:nvPr/>
        </p:nvSpPr>
        <p:spPr>
          <a:xfrm>
            <a:off x="3650950" y="2960631"/>
            <a:ext cx="2417942" cy="3126902"/>
          </a:xfrm>
          <a:prstGeom prst="roundRect">
            <a:avLst>
              <a:gd name="adj" fmla="val 6924"/>
            </a:avLst>
          </a:prstGeom>
          <a:ln w="31750">
            <a:solidFill>
              <a:schemeClr val="bg1"/>
            </a:solidFill>
            <a:miter lim="400000"/>
          </a:ln>
        </p:spPr>
        <p:txBody>
          <a:bodyPr lIns="20090" tIns="20090" rIns="20090" bIns="20090" anchor="ctr"/>
          <a:lstStyle/>
          <a:p>
            <a:pPr fontAlgn="base">
              <a:lnSpc>
                <a:spcPct val="120000"/>
              </a:lnSpc>
              <a:spcBef>
                <a:spcPct val="0"/>
              </a:spcBef>
              <a:spcAft>
                <a:spcPct val="0"/>
              </a:spcAft>
            </a:pPr>
            <a:endParaRPr sz="1828">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Shape 1456"/>
          <p:cNvSpPr/>
          <p:nvPr/>
        </p:nvSpPr>
        <p:spPr>
          <a:xfrm>
            <a:off x="6315728" y="2960631"/>
            <a:ext cx="2417942" cy="3126902"/>
          </a:xfrm>
          <a:prstGeom prst="roundRect">
            <a:avLst>
              <a:gd name="adj" fmla="val 6924"/>
            </a:avLst>
          </a:prstGeom>
          <a:ln w="31750">
            <a:solidFill>
              <a:schemeClr val="bg1"/>
            </a:solidFill>
            <a:miter lim="400000"/>
          </a:ln>
        </p:spPr>
        <p:txBody>
          <a:bodyPr lIns="20090" tIns="20090" rIns="20090" bIns="20090" anchor="ctr"/>
          <a:lstStyle/>
          <a:p>
            <a:pPr fontAlgn="base">
              <a:lnSpc>
                <a:spcPct val="120000"/>
              </a:lnSpc>
              <a:spcBef>
                <a:spcPct val="0"/>
              </a:spcBef>
              <a:spcAft>
                <a:spcPct val="0"/>
              </a:spcAft>
            </a:pPr>
            <a:endParaRPr sz="1828">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458"/>
          <p:cNvSpPr/>
          <p:nvPr/>
        </p:nvSpPr>
        <p:spPr>
          <a:xfrm>
            <a:off x="9002069" y="2960631"/>
            <a:ext cx="2417942" cy="3126902"/>
          </a:xfrm>
          <a:prstGeom prst="roundRect">
            <a:avLst>
              <a:gd name="adj" fmla="val 6924"/>
            </a:avLst>
          </a:prstGeom>
          <a:ln w="31750">
            <a:solidFill>
              <a:schemeClr val="bg1"/>
            </a:solidFill>
            <a:miter lim="400000"/>
          </a:ln>
        </p:spPr>
        <p:txBody>
          <a:bodyPr lIns="20090" tIns="20090" rIns="20090" bIns="20090" anchor="ctr"/>
          <a:lstStyle/>
          <a:p>
            <a:pPr fontAlgn="base">
              <a:lnSpc>
                <a:spcPct val="120000"/>
              </a:lnSpc>
              <a:spcBef>
                <a:spcPct val="0"/>
              </a:spcBef>
              <a:spcAft>
                <a:spcPct val="0"/>
              </a:spcAft>
            </a:pPr>
            <a:endParaRPr sz="1828">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hape 1460"/>
          <p:cNvSpPr/>
          <p:nvPr/>
        </p:nvSpPr>
        <p:spPr>
          <a:xfrm>
            <a:off x="1283619" y="2075824"/>
            <a:ext cx="1779920" cy="17799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20090" tIns="20090" rIns="20090" bIns="20090" numCol="1" anchor="ctr">
            <a:noAutofit/>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sz="1828"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Shape 1463"/>
          <p:cNvSpPr/>
          <p:nvPr/>
        </p:nvSpPr>
        <p:spPr>
          <a:xfrm>
            <a:off x="1207441" y="2118252"/>
            <a:ext cx="499886" cy="4998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3366">
              <a:lumMod val="75000"/>
            </a:srgbClr>
          </a:solidFill>
          <a:ln w="12700">
            <a:solidFill>
              <a:schemeClr val="bg1"/>
            </a:solidFill>
            <a:miter lim="400000"/>
          </a:ln>
        </p:spPr>
        <p:txBody>
          <a:bodyPr lIns="26787" tIns="26787" rIns="26787" bIns="26787" anchor="ctr"/>
          <a:lstStyle/>
          <a:p>
            <a:pPr marL="0" marR="0" lvl="0" indent="0" defTabSz="914400" eaLnBrk="1" fontAlgn="base" latinLnBrk="0" hangingPunct="1">
              <a:lnSpc>
                <a:spcPct val="120000"/>
              </a:lnSpc>
              <a:spcBef>
                <a:spcPct val="0"/>
              </a:spcBef>
              <a:spcAft>
                <a:spcPct val="0"/>
              </a:spcAft>
              <a:buClrTx/>
              <a:buSzTx/>
              <a:buFontTx/>
              <a:buNone/>
              <a:tabLst/>
              <a:defRPr/>
            </a:pPr>
            <a:endParaRPr kumimoji="0" sz="1828"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Shape 1465"/>
          <p:cNvSpPr/>
          <p:nvPr/>
        </p:nvSpPr>
        <p:spPr>
          <a:xfrm>
            <a:off x="3969962" y="2075824"/>
            <a:ext cx="1779920" cy="17799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20090" tIns="20090" rIns="20090" bIns="20090" numCol="1" anchor="ctr">
            <a:noAutofit/>
          </a:bodyPr>
          <a:lstStyle/>
          <a:p>
            <a:pPr fontAlgn="base">
              <a:lnSpc>
                <a:spcPct val="120000"/>
              </a:lnSpc>
              <a:spcBef>
                <a:spcPct val="0"/>
              </a:spcBef>
              <a:spcAft>
                <a:spcPct val="0"/>
              </a:spcAft>
            </a:pPr>
            <a:endParaRPr sz="1828"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Shape 1468"/>
          <p:cNvSpPr/>
          <p:nvPr/>
        </p:nvSpPr>
        <p:spPr>
          <a:xfrm>
            <a:off x="6653584" y="2075967"/>
            <a:ext cx="1776273" cy="1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20090" tIns="20090" rIns="20090" bIns="20090" numCol="1" anchor="ctr">
            <a:noAutofit/>
          </a:bodyPr>
          <a:lstStyle/>
          <a:p>
            <a:pPr fontAlgn="base">
              <a:lnSpc>
                <a:spcPct val="120000"/>
              </a:lnSpc>
              <a:spcBef>
                <a:spcPct val="0"/>
              </a:spcBef>
              <a:spcAft>
                <a:spcPct val="0"/>
              </a:spcAft>
            </a:pPr>
            <a:endParaRPr sz="1828"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Shape 1471"/>
          <p:cNvSpPr/>
          <p:nvPr/>
        </p:nvSpPr>
        <p:spPr>
          <a:xfrm>
            <a:off x="9344470" y="2077645"/>
            <a:ext cx="1776273" cy="1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20090" tIns="20090" rIns="20090" bIns="20090" numCol="1" anchor="ctr">
            <a:noAutofit/>
          </a:bodyPr>
          <a:lstStyle/>
          <a:p>
            <a:pPr fontAlgn="base">
              <a:lnSpc>
                <a:spcPct val="120000"/>
              </a:lnSpc>
              <a:spcBef>
                <a:spcPct val="0"/>
              </a:spcBef>
              <a:spcAft>
                <a:spcPct val="0"/>
              </a:spcAft>
            </a:pPr>
            <a:endParaRPr sz="1828"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Shape 1474"/>
          <p:cNvSpPr/>
          <p:nvPr/>
        </p:nvSpPr>
        <p:spPr>
          <a:xfrm>
            <a:off x="3883420" y="2118250"/>
            <a:ext cx="499886" cy="4998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3366">
              <a:lumMod val="75000"/>
            </a:srgbClr>
          </a:solidFill>
          <a:ln w="12700">
            <a:solidFill>
              <a:schemeClr val="bg1"/>
            </a:solidFill>
            <a:miter lim="400000"/>
          </a:ln>
        </p:spPr>
        <p:txBody>
          <a:bodyPr lIns="26787" tIns="26787" rIns="26787" bIns="26787" anchor="ctr"/>
          <a:lstStyle/>
          <a:p>
            <a:pPr marL="0" marR="0" lvl="0" indent="0" defTabSz="914400" eaLnBrk="1" fontAlgn="base" latinLnBrk="0" hangingPunct="1">
              <a:lnSpc>
                <a:spcPct val="120000"/>
              </a:lnSpc>
              <a:spcBef>
                <a:spcPct val="0"/>
              </a:spcBef>
              <a:spcAft>
                <a:spcPct val="0"/>
              </a:spcAft>
              <a:buClrTx/>
              <a:buSzTx/>
              <a:buFontTx/>
              <a:buNone/>
              <a:tabLst/>
              <a:defRPr/>
            </a:pPr>
            <a:endParaRPr kumimoji="0" sz="1828"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476"/>
          <p:cNvSpPr/>
          <p:nvPr/>
        </p:nvSpPr>
        <p:spPr>
          <a:xfrm>
            <a:off x="9249476" y="2118251"/>
            <a:ext cx="499886" cy="4998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3366">
              <a:lumMod val="75000"/>
            </a:srgbClr>
          </a:solidFill>
          <a:ln w="12700">
            <a:solidFill>
              <a:schemeClr val="bg1"/>
            </a:solidFill>
            <a:miter lim="400000"/>
          </a:ln>
        </p:spPr>
        <p:txBody>
          <a:bodyPr lIns="26787" tIns="26787" rIns="26787" bIns="26787" anchor="ctr"/>
          <a:lstStyle/>
          <a:p>
            <a:pPr marL="0" marR="0" lvl="0" indent="0" defTabSz="914400" eaLnBrk="1" fontAlgn="base" latinLnBrk="0" hangingPunct="1">
              <a:lnSpc>
                <a:spcPct val="120000"/>
              </a:lnSpc>
              <a:spcBef>
                <a:spcPct val="0"/>
              </a:spcBef>
              <a:spcAft>
                <a:spcPct val="0"/>
              </a:spcAft>
              <a:buClrTx/>
              <a:buSzTx/>
              <a:buFontTx/>
              <a:buNone/>
              <a:tabLst/>
              <a:defRPr/>
            </a:pPr>
            <a:endParaRPr kumimoji="0" sz="1828"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5"/>
          <p:cNvSpPr txBox="1">
            <a:spLocks/>
          </p:cNvSpPr>
          <p:nvPr/>
        </p:nvSpPr>
        <p:spPr>
          <a:xfrm>
            <a:off x="1273909" y="2754979"/>
            <a:ext cx="1799339" cy="41130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120000"/>
              </a:lnSpc>
              <a:spcAft>
                <a:spcPct val="0"/>
              </a:spcAft>
              <a:buFont typeface="Arial" pitchFamily="34" charset="0"/>
              <a:buNone/>
            </a:pPr>
            <a:r>
              <a:rPr lang="zh-CN" altLang="en-US" sz="2400" b="1" dirty="0" smtClean="0">
                <a:latin typeface="Arial" panose="020B0604020202020204" pitchFamily="34" charset="0"/>
                <a:ea typeface="微软雅黑" panose="020B0503020204020204" pitchFamily="34" charset="-122"/>
                <a:cs typeface="+mn-ea"/>
                <a:sym typeface="Arial" panose="020B0604020202020204" pitchFamily="34" charset="0"/>
              </a:rPr>
              <a:t>基础平台</a:t>
            </a:r>
            <a:endParaRPr lang="zh-CN" altLang="en-US"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5"/>
          <p:cNvSpPr txBox="1">
            <a:spLocks/>
          </p:cNvSpPr>
          <p:nvPr/>
        </p:nvSpPr>
        <p:spPr>
          <a:xfrm>
            <a:off x="4254064" y="2760134"/>
            <a:ext cx="1283156" cy="411304"/>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zh-CN" altLang="en-US"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5"/>
          <p:cNvSpPr txBox="1">
            <a:spLocks/>
          </p:cNvSpPr>
          <p:nvPr/>
        </p:nvSpPr>
        <p:spPr>
          <a:xfrm>
            <a:off x="9626748" y="2760134"/>
            <a:ext cx="1283156" cy="411304"/>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zh-CN" altLang="en-US"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5"/>
          <p:cNvSpPr txBox="1">
            <a:spLocks/>
          </p:cNvSpPr>
          <p:nvPr/>
        </p:nvSpPr>
        <p:spPr>
          <a:xfrm>
            <a:off x="6930613" y="2760134"/>
            <a:ext cx="1283156" cy="411304"/>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zh-CN" altLang="en-US"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Shape 1475"/>
          <p:cNvSpPr/>
          <p:nvPr/>
        </p:nvSpPr>
        <p:spPr>
          <a:xfrm>
            <a:off x="6566448" y="2118250"/>
            <a:ext cx="499886" cy="4998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3366">
              <a:lumMod val="75000"/>
            </a:srgbClr>
          </a:solidFill>
          <a:ln w="12700">
            <a:solidFill>
              <a:schemeClr val="bg1"/>
            </a:solidFill>
            <a:miter lim="400000"/>
          </a:ln>
        </p:spPr>
        <p:txBody>
          <a:bodyPr lIns="20090" tIns="20090" rIns="20090" bIns="20090" anchor="ctr"/>
          <a:lstStyle/>
          <a:p>
            <a:pPr marL="0" marR="0" lvl="0" indent="0" defTabSz="914400" eaLnBrk="1" fontAlgn="base" latinLnBrk="0" hangingPunct="1">
              <a:lnSpc>
                <a:spcPct val="120000"/>
              </a:lnSpc>
              <a:spcBef>
                <a:spcPct val="0"/>
              </a:spcBef>
              <a:spcAft>
                <a:spcPct val="0"/>
              </a:spcAft>
              <a:buClrTx/>
              <a:buSzTx/>
              <a:buFontTx/>
              <a:buNone/>
              <a:tabLst/>
              <a:defRPr/>
            </a:pPr>
            <a:endParaRPr kumimoji="0" sz="1828"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5"/>
          <p:cNvSpPr txBox="1">
            <a:spLocks/>
          </p:cNvSpPr>
          <p:nvPr/>
        </p:nvSpPr>
        <p:spPr>
          <a:xfrm>
            <a:off x="3966255" y="2754979"/>
            <a:ext cx="1799339" cy="41130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120000"/>
              </a:lnSpc>
              <a:spcAft>
                <a:spcPct val="0"/>
              </a:spcAft>
              <a:buFont typeface="Arial" pitchFamily="34" charset="0"/>
              <a:buNone/>
            </a:pPr>
            <a:r>
              <a:rPr lang="zh-CN" altLang="en-US" sz="2400" b="1" dirty="0" smtClean="0">
                <a:latin typeface="Arial" panose="020B0604020202020204" pitchFamily="34" charset="0"/>
                <a:ea typeface="微软雅黑" panose="020B0503020204020204" pitchFamily="34" charset="-122"/>
                <a:cs typeface="+mn-ea"/>
                <a:sym typeface="Arial" panose="020B0604020202020204" pitchFamily="34" charset="0"/>
              </a:rPr>
              <a:t>信息服务</a:t>
            </a:r>
            <a:endParaRPr lang="zh-CN" altLang="en-US"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 Placeholder 5"/>
          <p:cNvSpPr txBox="1">
            <a:spLocks/>
          </p:cNvSpPr>
          <p:nvPr/>
        </p:nvSpPr>
        <p:spPr>
          <a:xfrm>
            <a:off x="6630518" y="2754979"/>
            <a:ext cx="1799339" cy="41130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120000"/>
              </a:lnSpc>
              <a:spcAft>
                <a:spcPct val="0"/>
              </a:spcAft>
              <a:buFont typeface="Arial" pitchFamily="34" charset="0"/>
              <a:buNone/>
            </a:pPr>
            <a:r>
              <a:rPr lang="zh-CN" altLang="en-US" sz="2400" b="1" dirty="0" smtClean="0">
                <a:latin typeface="Arial" panose="020B0604020202020204" pitchFamily="34" charset="0"/>
                <a:ea typeface="微软雅黑" panose="020B0503020204020204" pitchFamily="34" charset="-122"/>
                <a:cs typeface="+mn-ea"/>
                <a:sym typeface="Arial" panose="020B0604020202020204" pitchFamily="34" charset="0"/>
              </a:rPr>
              <a:t>业务系统</a:t>
            </a:r>
            <a:endParaRPr lang="zh-CN" altLang="en-US"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 Placeholder 5"/>
          <p:cNvSpPr txBox="1">
            <a:spLocks/>
          </p:cNvSpPr>
          <p:nvPr/>
        </p:nvSpPr>
        <p:spPr>
          <a:xfrm>
            <a:off x="9332759" y="2754979"/>
            <a:ext cx="1799339" cy="41130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120000"/>
              </a:lnSpc>
              <a:spcAft>
                <a:spcPct val="0"/>
              </a:spcAft>
              <a:buFont typeface="Arial" pitchFamily="34" charset="0"/>
              <a:buNone/>
            </a:pPr>
            <a:r>
              <a:rPr lang="zh-CN" altLang="en-US" sz="2400" b="1" dirty="0" smtClean="0">
                <a:latin typeface="Arial" panose="020B0604020202020204" pitchFamily="34" charset="0"/>
                <a:ea typeface="微软雅黑" panose="020B0503020204020204" pitchFamily="34" charset="-122"/>
                <a:cs typeface="+mn-ea"/>
                <a:sym typeface="Arial" panose="020B0604020202020204" pitchFamily="34" charset="0"/>
              </a:rPr>
              <a:t>移动校园</a:t>
            </a:r>
            <a:endParaRPr lang="zh-CN" altLang="en-US"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6" name="图片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32" y="2213143"/>
            <a:ext cx="310104" cy="310104"/>
          </a:xfrm>
          <a:prstGeom prst="rect">
            <a:avLst/>
          </a:prstGeom>
        </p:spPr>
      </p:pic>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407" y="2230237"/>
            <a:ext cx="275912" cy="275912"/>
          </a:xfrm>
          <a:prstGeom prst="rect">
            <a:avLst/>
          </a:prstGeom>
        </p:spPr>
      </p:pic>
      <p:pic>
        <p:nvPicPr>
          <p:cNvPr id="68" name="图片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0542" y="2225410"/>
            <a:ext cx="268633" cy="268633"/>
          </a:xfrm>
          <a:prstGeom prst="rect">
            <a:avLst/>
          </a:prstGeom>
        </p:spPr>
      </p:pic>
      <p:pic>
        <p:nvPicPr>
          <p:cNvPr id="69" name="图片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8928" y="2207703"/>
            <a:ext cx="320982" cy="320982"/>
          </a:xfrm>
          <a:prstGeom prst="rect">
            <a:avLst/>
          </a:prstGeom>
        </p:spPr>
      </p:pic>
      <p:sp>
        <p:nvSpPr>
          <p:cNvPr id="70" name="矩形 69"/>
          <p:cNvSpPr/>
          <p:nvPr/>
        </p:nvSpPr>
        <p:spPr>
          <a:xfrm>
            <a:off x="599591" y="3950542"/>
            <a:ext cx="2747546" cy="2031325"/>
          </a:xfrm>
          <a:prstGeom prst="rect">
            <a:avLst/>
          </a:prstGeom>
        </p:spPr>
        <p:txBody>
          <a:bodyPr wrap="square">
            <a:spAutoFit/>
          </a:bodyPr>
          <a:lstStyle/>
          <a:p>
            <a:pPr marL="742950" lvl="1" indent="-285750">
              <a:buFont typeface="Arial" panose="020B0604020202020204" pitchFamily="34" charset="0"/>
              <a:buChar char="•"/>
            </a:pPr>
            <a:r>
              <a:rPr lang="zh-CN" altLang="en-US" dirty="0">
                <a:solidFill>
                  <a:schemeClr val="bg1"/>
                </a:solidFill>
              </a:rPr>
              <a:t>统一身份认证平台</a:t>
            </a:r>
            <a:endParaRPr lang="en-US" altLang="zh-CN" dirty="0">
              <a:solidFill>
                <a:schemeClr val="bg1"/>
              </a:solidFill>
            </a:endParaRPr>
          </a:p>
          <a:p>
            <a:pPr marL="742950" lvl="1" indent="-285750">
              <a:buFont typeface="Arial" panose="020B0604020202020204" pitchFamily="34" charset="0"/>
              <a:buChar char="•"/>
            </a:pPr>
            <a:r>
              <a:rPr lang="zh-CN" altLang="en-US" dirty="0">
                <a:solidFill>
                  <a:schemeClr val="bg1"/>
                </a:solidFill>
              </a:rPr>
              <a:t>统一门户（</a:t>
            </a:r>
            <a:r>
              <a:rPr lang="en-US" altLang="zh-CN" dirty="0">
                <a:solidFill>
                  <a:schemeClr val="bg1"/>
                </a:solidFill>
              </a:rPr>
              <a:t>Portal</a:t>
            </a:r>
            <a:r>
              <a:rPr lang="zh-CN" altLang="en-US" dirty="0">
                <a:solidFill>
                  <a:schemeClr val="bg1"/>
                </a:solidFill>
              </a:rPr>
              <a:t>）</a:t>
            </a:r>
            <a:endParaRPr lang="en-US" altLang="zh-CN" dirty="0">
              <a:solidFill>
                <a:schemeClr val="bg1"/>
              </a:solidFill>
            </a:endParaRPr>
          </a:p>
          <a:p>
            <a:pPr marL="742950" lvl="1" indent="-285750">
              <a:buFont typeface="Arial" panose="020B0604020202020204" pitchFamily="34" charset="0"/>
              <a:buChar char="•"/>
            </a:pPr>
            <a:r>
              <a:rPr lang="zh-CN" altLang="en-US" dirty="0">
                <a:solidFill>
                  <a:schemeClr val="bg1"/>
                </a:solidFill>
              </a:rPr>
              <a:t>统一数据交换平台</a:t>
            </a:r>
            <a:endParaRPr lang="en-US" altLang="zh-CN" dirty="0">
              <a:solidFill>
                <a:schemeClr val="bg1"/>
              </a:solidFill>
            </a:endParaRPr>
          </a:p>
          <a:p>
            <a:pPr marL="742950" lvl="1" indent="-285750">
              <a:buFont typeface="Arial" panose="020B0604020202020204" pitchFamily="34" charset="0"/>
              <a:buChar char="•"/>
            </a:pPr>
            <a:r>
              <a:rPr lang="zh-CN" altLang="en-US" dirty="0">
                <a:solidFill>
                  <a:schemeClr val="bg1"/>
                </a:solidFill>
              </a:rPr>
              <a:t>一卡通系统</a:t>
            </a:r>
            <a:r>
              <a:rPr lang="en-US" altLang="zh-CN" dirty="0">
                <a:solidFill>
                  <a:schemeClr val="bg1"/>
                </a:solidFill>
              </a:rPr>
              <a:t>/</a:t>
            </a:r>
            <a:r>
              <a:rPr lang="zh-CN" altLang="en-US" dirty="0">
                <a:solidFill>
                  <a:schemeClr val="bg1"/>
                </a:solidFill>
              </a:rPr>
              <a:t>统一支付系统</a:t>
            </a:r>
            <a:r>
              <a:rPr lang="zh-CN" altLang="en-US" dirty="0">
                <a:solidFill>
                  <a:schemeClr val="accent4"/>
                </a:solidFill>
              </a:rPr>
              <a:t>等</a:t>
            </a:r>
            <a:endParaRPr lang="en-US" altLang="zh-CN" dirty="0">
              <a:solidFill>
                <a:schemeClr val="accent4"/>
              </a:solidFill>
            </a:endParaRPr>
          </a:p>
        </p:txBody>
      </p:sp>
      <p:sp>
        <p:nvSpPr>
          <p:cNvPr id="71" name="矩形 70"/>
          <p:cNvSpPr/>
          <p:nvPr/>
        </p:nvSpPr>
        <p:spPr>
          <a:xfrm>
            <a:off x="3299783" y="3945308"/>
            <a:ext cx="2747546" cy="646331"/>
          </a:xfrm>
          <a:prstGeom prst="rect">
            <a:avLst/>
          </a:prstGeom>
        </p:spPr>
        <p:txBody>
          <a:bodyPr wrap="square">
            <a:spAutoFit/>
          </a:bodyPr>
          <a:lstStyle/>
          <a:p>
            <a:pPr marL="742950" lvl="1" indent="-285750">
              <a:buFont typeface="Arial" panose="020B0604020202020204" pitchFamily="34" charset="0"/>
              <a:buChar char="•"/>
            </a:pPr>
            <a:r>
              <a:rPr lang="zh-CN" altLang="en-US" dirty="0">
                <a:solidFill>
                  <a:schemeClr val="bg1"/>
                </a:solidFill>
              </a:rPr>
              <a:t>主页</a:t>
            </a:r>
          </a:p>
          <a:p>
            <a:pPr marL="742950" lvl="1" indent="-285750">
              <a:buFont typeface="Arial" panose="020B0604020202020204" pitchFamily="34" charset="0"/>
              <a:buChar char="•"/>
            </a:pPr>
            <a:r>
              <a:rPr lang="zh-CN" altLang="en-US" dirty="0">
                <a:solidFill>
                  <a:schemeClr val="bg1"/>
                </a:solidFill>
              </a:rPr>
              <a:t>邮件</a:t>
            </a:r>
            <a:r>
              <a:rPr lang="zh-CN" altLang="en-US" dirty="0">
                <a:solidFill>
                  <a:schemeClr val="accent4"/>
                </a:solidFill>
              </a:rPr>
              <a:t>等</a:t>
            </a:r>
          </a:p>
        </p:txBody>
      </p:sp>
      <p:sp>
        <p:nvSpPr>
          <p:cNvPr id="72" name="矩形 71"/>
          <p:cNvSpPr/>
          <p:nvPr/>
        </p:nvSpPr>
        <p:spPr>
          <a:xfrm>
            <a:off x="6047329" y="3915309"/>
            <a:ext cx="2382528" cy="923330"/>
          </a:xfrm>
          <a:prstGeom prst="rect">
            <a:avLst/>
          </a:prstGeom>
        </p:spPr>
        <p:txBody>
          <a:bodyPr wrap="square">
            <a:spAutoFit/>
          </a:bodyPr>
          <a:lstStyle/>
          <a:p>
            <a:pPr marL="742950" lvl="1" indent="-285750">
              <a:buFont typeface="Arial" panose="020B0604020202020204" pitchFamily="34" charset="0"/>
              <a:buChar char="•"/>
            </a:pPr>
            <a:r>
              <a:rPr lang="en-US" altLang="zh-CN" dirty="0">
                <a:solidFill>
                  <a:schemeClr val="bg1"/>
                </a:solidFill>
              </a:rPr>
              <a:t>OA</a:t>
            </a:r>
            <a:r>
              <a:rPr lang="zh-CN" altLang="en-US" dirty="0">
                <a:solidFill>
                  <a:schemeClr val="bg1"/>
                </a:solidFill>
              </a:rPr>
              <a:t>系统</a:t>
            </a:r>
            <a:endParaRPr lang="en-US" altLang="zh-CN" dirty="0">
              <a:solidFill>
                <a:schemeClr val="bg1"/>
              </a:solidFill>
            </a:endParaRPr>
          </a:p>
          <a:p>
            <a:pPr marL="742950" lvl="1" indent="-285750">
              <a:buFont typeface="Arial" panose="020B0604020202020204" pitchFamily="34" charset="0"/>
              <a:buChar char="•"/>
            </a:pPr>
            <a:r>
              <a:rPr lang="zh-CN" altLang="en-US" dirty="0">
                <a:solidFill>
                  <a:schemeClr val="bg1"/>
                </a:solidFill>
              </a:rPr>
              <a:t>学工系统</a:t>
            </a:r>
            <a:endParaRPr lang="en-US" altLang="zh-CN" dirty="0">
              <a:solidFill>
                <a:schemeClr val="bg1"/>
              </a:solidFill>
            </a:endParaRPr>
          </a:p>
          <a:p>
            <a:pPr marL="742950" lvl="1" indent="-285750">
              <a:buFont typeface="Arial" panose="020B0604020202020204" pitchFamily="34" charset="0"/>
              <a:buChar char="•"/>
            </a:pPr>
            <a:r>
              <a:rPr lang="zh-CN" altLang="en-US" dirty="0">
                <a:solidFill>
                  <a:schemeClr val="bg1"/>
                </a:solidFill>
              </a:rPr>
              <a:t>教务系统</a:t>
            </a:r>
            <a:r>
              <a:rPr lang="zh-CN" altLang="en-US" dirty="0">
                <a:solidFill>
                  <a:schemeClr val="accent4"/>
                </a:solidFill>
              </a:rPr>
              <a:t>等</a:t>
            </a:r>
            <a:endParaRPr lang="en-US" altLang="zh-CN" dirty="0">
              <a:solidFill>
                <a:schemeClr val="accent4"/>
              </a:solidFill>
            </a:endParaRPr>
          </a:p>
        </p:txBody>
      </p:sp>
      <p:sp>
        <p:nvSpPr>
          <p:cNvPr id="73" name="矩形 72"/>
          <p:cNvSpPr/>
          <p:nvPr/>
        </p:nvSpPr>
        <p:spPr>
          <a:xfrm>
            <a:off x="8676693" y="3914650"/>
            <a:ext cx="2325604" cy="923330"/>
          </a:xfrm>
          <a:prstGeom prst="rect">
            <a:avLst/>
          </a:prstGeom>
        </p:spPr>
        <p:txBody>
          <a:bodyPr wrap="square">
            <a:spAutoFit/>
          </a:bodyPr>
          <a:lstStyle/>
          <a:p>
            <a:pPr marL="742950" lvl="1" indent="-285750">
              <a:buFont typeface="Arial" panose="020B0604020202020204" pitchFamily="34" charset="0"/>
              <a:buChar char="•"/>
            </a:pPr>
            <a:r>
              <a:rPr lang="zh-CN" altLang="en-US" dirty="0">
                <a:solidFill>
                  <a:schemeClr val="bg1"/>
                </a:solidFill>
              </a:rPr>
              <a:t>校园</a:t>
            </a:r>
            <a:r>
              <a:rPr lang="en-US" altLang="zh-CN" dirty="0">
                <a:solidFill>
                  <a:schemeClr val="bg1"/>
                </a:solidFill>
              </a:rPr>
              <a:t>APP</a:t>
            </a:r>
          </a:p>
          <a:p>
            <a:pPr marL="742950" lvl="1" indent="-285750">
              <a:buFont typeface="Arial" panose="020B0604020202020204" pitchFamily="34" charset="0"/>
              <a:buChar char="•"/>
            </a:pPr>
            <a:r>
              <a:rPr lang="zh-CN" altLang="en-US" dirty="0">
                <a:solidFill>
                  <a:schemeClr val="bg1"/>
                </a:solidFill>
              </a:rPr>
              <a:t>企业微信</a:t>
            </a:r>
            <a:endParaRPr lang="en-US" altLang="zh-CN" dirty="0">
              <a:solidFill>
                <a:schemeClr val="bg1"/>
              </a:solidFill>
            </a:endParaRPr>
          </a:p>
          <a:p>
            <a:pPr marL="742950" lvl="1" indent="-285750">
              <a:buFont typeface="Arial" panose="020B0604020202020204" pitchFamily="34" charset="0"/>
              <a:buChar char="•"/>
            </a:pPr>
            <a:r>
              <a:rPr lang="zh-CN" altLang="en-US" dirty="0">
                <a:solidFill>
                  <a:schemeClr val="bg1"/>
                </a:solidFill>
              </a:rPr>
              <a:t>系统移动版</a:t>
            </a:r>
            <a:endParaRPr lang="en-US" altLang="zh-CN" dirty="0">
              <a:solidFill>
                <a:schemeClr val="bg1"/>
              </a:solidFill>
            </a:endParaRPr>
          </a:p>
        </p:txBody>
      </p:sp>
    </p:spTree>
    <p:extLst>
      <p:ext uri="{BB962C8B-B14F-4D97-AF65-F5344CB8AC3E}">
        <p14:creationId xmlns:p14="http://schemas.microsoft.com/office/powerpoint/2010/main" val="544194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1418" y="365125"/>
            <a:ext cx="10515600" cy="1325563"/>
          </a:xfrm>
        </p:spPr>
        <p:txBody>
          <a:bodyPr/>
          <a:lstStyle/>
          <a:p>
            <a:r>
              <a:rPr lang="zh-CN" altLang="en-US" dirty="0" smtClean="0"/>
              <a:t>数据中心建设</a:t>
            </a:r>
            <a:endParaRPr lang="zh-CN" altLang="en-US" dirty="0"/>
          </a:p>
        </p:txBody>
      </p:sp>
      <p:sp>
        <p:nvSpPr>
          <p:cNvPr id="10" name="任意多边形 9"/>
          <p:cNvSpPr/>
          <p:nvPr/>
        </p:nvSpPr>
        <p:spPr>
          <a:xfrm>
            <a:off x="4505536" y="3662967"/>
            <a:ext cx="2203913" cy="2203913"/>
          </a:xfrm>
          <a:custGeom>
            <a:avLst/>
            <a:gdLst>
              <a:gd name="connsiteX0" fmla="*/ 1801344 w 2537804"/>
              <a:gd name="connsiteY0" fmla="*/ 404624 h 2537804"/>
              <a:gd name="connsiteX1" fmla="*/ 1998745 w 2537804"/>
              <a:gd name="connsiteY1" fmla="*/ 238976 h 2537804"/>
              <a:gd name="connsiteX2" fmla="*/ 2156445 w 2537804"/>
              <a:gd name="connsiteY2" fmla="*/ 371302 h 2537804"/>
              <a:gd name="connsiteX3" fmla="*/ 2027593 w 2537804"/>
              <a:gd name="connsiteY3" fmla="*/ 594468 h 2537804"/>
              <a:gd name="connsiteX4" fmla="*/ 2232324 w 2537804"/>
              <a:gd name="connsiteY4" fmla="*/ 949073 h 2537804"/>
              <a:gd name="connsiteX5" fmla="*/ 2490018 w 2537804"/>
              <a:gd name="connsiteY5" fmla="*/ 949067 h 2537804"/>
              <a:gd name="connsiteX6" fmla="*/ 2525766 w 2537804"/>
              <a:gd name="connsiteY6" fmla="*/ 1151803 h 2537804"/>
              <a:gd name="connsiteX7" fmla="*/ 2283610 w 2537804"/>
              <a:gd name="connsiteY7" fmla="*/ 1239933 h 2537804"/>
              <a:gd name="connsiteX8" fmla="*/ 2212508 w 2537804"/>
              <a:gd name="connsiteY8" fmla="*/ 1643175 h 2537804"/>
              <a:gd name="connsiteX9" fmla="*/ 2409917 w 2537804"/>
              <a:gd name="connsiteY9" fmla="*/ 1808812 h 2537804"/>
              <a:gd name="connsiteX10" fmla="*/ 2306986 w 2537804"/>
              <a:gd name="connsiteY10" fmla="*/ 1987095 h 2537804"/>
              <a:gd name="connsiteX11" fmla="*/ 2064835 w 2537804"/>
              <a:gd name="connsiteY11" fmla="*/ 1898952 h 2537804"/>
              <a:gd name="connsiteX12" fmla="*/ 1751168 w 2537804"/>
              <a:gd name="connsiteY12" fmla="*/ 2162150 h 2537804"/>
              <a:gd name="connsiteX13" fmla="*/ 1795923 w 2537804"/>
              <a:gd name="connsiteY13" fmla="*/ 2415928 h 2537804"/>
              <a:gd name="connsiteX14" fmla="*/ 1602475 w 2537804"/>
              <a:gd name="connsiteY14" fmla="*/ 2486337 h 2537804"/>
              <a:gd name="connsiteX15" fmla="*/ 1473633 w 2537804"/>
              <a:gd name="connsiteY15" fmla="*/ 2263164 h 2537804"/>
              <a:gd name="connsiteX16" fmla="*/ 1064170 w 2537804"/>
              <a:gd name="connsiteY16" fmla="*/ 2263164 h 2537804"/>
              <a:gd name="connsiteX17" fmla="*/ 935329 w 2537804"/>
              <a:gd name="connsiteY17" fmla="*/ 2486337 h 2537804"/>
              <a:gd name="connsiteX18" fmla="*/ 741881 w 2537804"/>
              <a:gd name="connsiteY18" fmla="*/ 2415928 h 2537804"/>
              <a:gd name="connsiteX19" fmla="*/ 786636 w 2537804"/>
              <a:gd name="connsiteY19" fmla="*/ 2162150 h 2537804"/>
              <a:gd name="connsiteX20" fmla="*/ 472969 w 2537804"/>
              <a:gd name="connsiteY20" fmla="*/ 1898952 h 2537804"/>
              <a:gd name="connsiteX21" fmla="*/ 230818 w 2537804"/>
              <a:gd name="connsiteY21" fmla="*/ 1987095 h 2537804"/>
              <a:gd name="connsiteX22" fmla="*/ 127887 w 2537804"/>
              <a:gd name="connsiteY22" fmla="*/ 1808812 h 2537804"/>
              <a:gd name="connsiteX23" fmla="*/ 325296 w 2537804"/>
              <a:gd name="connsiteY23" fmla="*/ 1643175 h 2537804"/>
              <a:gd name="connsiteX24" fmla="*/ 254193 w 2537804"/>
              <a:gd name="connsiteY24" fmla="*/ 1239933 h 2537804"/>
              <a:gd name="connsiteX25" fmla="*/ 12038 w 2537804"/>
              <a:gd name="connsiteY25" fmla="*/ 1151803 h 2537804"/>
              <a:gd name="connsiteX26" fmla="*/ 47786 w 2537804"/>
              <a:gd name="connsiteY26" fmla="*/ 949067 h 2537804"/>
              <a:gd name="connsiteX27" fmla="*/ 305480 w 2537804"/>
              <a:gd name="connsiteY27" fmla="*/ 949074 h 2537804"/>
              <a:gd name="connsiteX28" fmla="*/ 510211 w 2537804"/>
              <a:gd name="connsiteY28" fmla="*/ 594469 h 2537804"/>
              <a:gd name="connsiteX29" fmla="*/ 381359 w 2537804"/>
              <a:gd name="connsiteY29" fmla="*/ 371302 h 2537804"/>
              <a:gd name="connsiteX30" fmla="*/ 539059 w 2537804"/>
              <a:gd name="connsiteY30" fmla="*/ 238976 h 2537804"/>
              <a:gd name="connsiteX31" fmla="*/ 736460 w 2537804"/>
              <a:gd name="connsiteY31" fmla="*/ 404624 h 2537804"/>
              <a:gd name="connsiteX32" fmla="*/ 1121229 w 2537804"/>
              <a:gd name="connsiteY32" fmla="*/ 264579 h 2537804"/>
              <a:gd name="connsiteX33" fmla="*/ 1165970 w 2537804"/>
              <a:gd name="connsiteY33" fmla="*/ 10799 h 2537804"/>
              <a:gd name="connsiteX34" fmla="*/ 1371834 w 2537804"/>
              <a:gd name="connsiteY34" fmla="*/ 10799 h 2537804"/>
              <a:gd name="connsiteX35" fmla="*/ 1416575 w 2537804"/>
              <a:gd name="connsiteY35" fmla="*/ 264579 h 2537804"/>
              <a:gd name="connsiteX36" fmla="*/ 1801344 w 2537804"/>
              <a:gd name="connsiteY36" fmla="*/ 404623 h 2537804"/>
              <a:gd name="connsiteX37" fmla="*/ 1801344 w 2537804"/>
              <a:gd name="connsiteY37" fmla="*/ 404624 h 253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37804" h="2537804">
                <a:moveTo>
                  <a:pt x="1801344" y="404624"/>
                </a:moveTo>
                <a:lnTo>
                  <a:pt x="1998745" y="238976"/>
                </a:lnTo>
                <a:lnTo>
                  <a:pt x="2156445" y="371302"/>
                </a:lnTo>
                <a:lnTo>
                  <a:pt x="2027593" y="594468"/>
                </a:lnTo>
                <a:cubicBezTo>
                  <a:pt x="2119215" y="697536"/>
                  <a:pt x="2188876" y="818192"/>
                  <a:pt x="2232324" y="949073"/>
                </a:cubicBezTo>
                <a:lnTo>
                  <a:pt x="2490018" y="949067"/>
                </a:lnTo>
                <a:lnTo>
                  <a:pt x="2525766" y="1151803"/>
                </a:lnTo>
                <a:lnTo>
                  <a:pt x="2283610" y="1239933"/>
                </a:lnTo>
                <a:cubicBezTo>
                  <a:pt x="2287545" y="1377781"/>
                  <a:pt x="2263353" y="1514986"/>
                  <a:pt x="2212508" y="1643175"/>
                </a:cubicBezTo>
                <a:lnTo>
                  <a:pt x="2409917" y="1808812"/>
                </a:lnTo>
                <a:lnTo>
                  <a:pt x="2306986" y="1987095"/>
                </a:lnTo>
                <a:lnTo>
                  <a:pt x="2064835" y="1898952"/>
                </a:lnTo>
                <a:cubicBezTo>
                  <a:pt x="1979243" y="2007080"/>
                  <a:pt x="1872516" y="2096634"/>
                  <a:pt x="1751168" y="2162150"/>
                </a:cubicBezTo>
                <a:lnTo>
                  <a:pt x="1795923" y="2415928"/>
                </a:lnTo>
                <a:lnTo>
                  <a:pt x="1602475" y="2486337"/>
                </a:lnTo>
                <a:lnTo>
                  <a:pt x="1473633" y="2263164"/>
                </a:lnTo>
                <a:cubicBezTo>
                  <a:pt x="1338562" y="2290977"/>
                  <a:pt x="1199241" y="2290977"/>
                  <a:pt x="1064170" y="2263164"/>
                </a:cubicBezTo>
                <a:lnTo>
                  <a:pt x="935329" y="2486337"/>
                </a:lnTo>
                <a:lnTo>
                  <a:pt x="741881" y="2415928"/>
                </a:lnTo>
                <a:lnTo>
                  <a:pt x="786636" y="2162150"/>
                </a:lnTo>
                <a:cubicBezTo>
                  <a:pt x="665288" y="2096634"/>
                  <a:pt x="558562" y="2007080"/>
                  <a:pt x="472969" y="1898952"/>
                </a:cubicBezTo>
                <a:lnTo>
                  <a:pt x="230818" y="1987095"/>
                </a:lnTo>
                <a:lnTo>
                  <a:pt x="127887" y="1808812"/>
                </a:lnTo>
                <a:lnTo>
                  <a:pt x="325296" y="1643175"/>
                </a:lnTo>
                <a:cubicBezTo>
                  <a:pt x="274451" y="1514986"/>
                  <a:pt x="250258" y="1377781"/>
                  <a:pt x="254193" y="1239933"/>
                </a:cubicBezTo>
                <a:lnTo>
                  <a:pt x="12038" y="1151803"/>
                </a:lnTo>
                <a:lnTo>
                  <a:pt x="47786" y="949067"/>
                </a:lnTo>
                <a:lnTo>
                  <a:pt x="305480" y="949074"/>
                </a:lnTo>
                <a:cubicBezTo>
                  <a:pt x="348929" y="818193"/>
                  <a:pt x="418589" y="697537"/>
                  <a:pt x="510211" y="594469"/>
                </a:cubicBezTo>
                <a:lnTo>
                  <a:pt x="381359" y="371302"/>
                </a:lnTo>
                <a:lnTo>
                  <a:pt x="539059" y="238976"/>
                </a:lnTo>
                <a:lnTo>
                  <a:pt x="736460" y="404624"/>
                </a:lnTo>
                <a:cubicBezTo>
                  <a:pt x="853872" y="332292"/>
                  <a:pt x="984792" y="284641"/>
                  <a:pt x="1121229" y="264579"/>
                </a:cubicBezTo>
                <a:lnTo>
                  <a:pt x="1165970" y="10799"/>
                </a:lnTo>
                <a:lnTo>
                  <a:pt x="1371834" y="10799"/>
                </a:lnTo>
                <a:lnTo>
                  <a:pt x="1416575" y="264579"/>
                </a:lnTo>
                <a:cubicBezTo>
                  <a:pt x="1553012" y="284640"/>
                  <a:pt x="1683932" y="332291"/>
                  <a:pt x="1801344" y="404623"/>
                </a:cubicBezTo>
                <a:lnTo>
                  <a:pt x="1801344" y="404624"/>
                </a:lnTo>
                <a:close/>
              </a:path>
            </a:pathLst>
          </a:custGeom>
          <a:solidFill>
            <a:schemeClr val="bg1"/>
          </a:solidFill>
          <a:ln w="12700" cap="flat" cmpd="sng" algn="ctr">
            <a:noFill/>
            <a:prstDash val="solid"/>
            <a:miter lim="800000"/>
          </a:ln>
          <a:effectLst/>
        </p:spPr>
        <p:txBody>
          <a:bodyPr spcFirstLastPara="0" vert="horz" wrap="square" lIns="473965" tIns="547137" rIns="473965" bIns="585682" numCol="1" spcCol="1270" anchor="ctr" anchorCtr="0">
            <a:noAutofit/>
          </a:bodyPr>
          <a:lstStyle/>
          <a:p>
            <a:pPr marL="0" marR="0" lvl="0" indent="0" algn="ctr" defTabSz="1080881" eaLnBrk="1" fontAlgn="base" latinLnBrk="0" hangingPunct="1">
              <a:lnSpc>
                <a:spcPct val="120000"/>
              </a:lnSpc>
              <a:spcBef>
                <a:spcPct val="0"/>
              </a:spcBef>
              <a:spcAft>
                <a:spcPct val="0"/>
              </a:spcAft>
              <a:buClrTx/>
              <a:buSzTx/>
              <a:buFontTx/>
              <a:buNone/>
              <a:tabLst/>
              <a:defRPr/>
            </a:pPr>
            <a:endParaRPr kumimoji="0" lang="tr-TR" sz="2800" b="0" i="0" u="none" strike="noStrike" kern="0" cap="none" spc="0" normalizeH="0" baseline="0" noProof="0" dirty="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任意多边形 10"/>
          <p:cNvSpPr/>
          <p:nvPr/>
        </p:nvSpPr>
        <p:spPr>
          <a:xfrm>
            <a:off x="3223259" y="3142042"/>
            <a:ext cx="1602846" cy="1602846"/>
          </a:xfrm>
          <a:custGeom>
            <a:avLst/>
            <a:gdLst>
              <a:gd name="connsiteX0" fmla="*/ 1381022 w 1845676"/>
              <a:gd name="connsiteY0" fmla="*/ 467463 h 1845676"/>
              <a:gd name="connsiteX1" fmla="*/ 1653321 w 1845676"/>
              <a:gd name="connsiteY1" fmla="*/ 385397 h 1845676"/>
              <a:gd name="connsiteX2" fmla="*/ 1753517 w 1845676"/>
              <a:gd name="connsiteY2" fmla="*/ 558942 h 1845676"/>
              <a:gd name="connsiteX3" fmla="*/ 1546296 w 1845676"/>
              <a:gd name="connsiteY3" fmla="*/ 753727 h 1845676"/>
              <a:gd name="connsiteX4" fmla="*/ 1546296 w 1845676"/>
              <a:gd name="connsiteY4" fmla="*/ 1091949 h 1845676"/>
              <a:gd name="connsiteX5" fmla="*/ 1753517 w 1845676"/>
              <a:gd name="connsiteY5" fmla="*/ 1286734 h 1845676"/>
              <a:gd name="connsiteX6" fmla="*/ 1653321 w 1845676"/>
              <a:gd name="connsiteY6" fmla="*/ 1460279 h 1845676"/>
              <a:gd name="connsiteX7" fmla="*/ 1381022 w 1845676"/>
              <a:gd name="connsiteY7" fmla="*/ 1378213 h 1845676"/>
              <a:gd name="connsiteX8" fmla="*/ 1088113 w 1845676"/>
              <a:gd name="connsiteY8" fmla="*/ 1547324 h 1845676"/>
              <a:gd name="connsiteX9" fmla="*/ 1023034 w 1845676"/>
              <a:gd name="connsiteY9" fmla="*/ 1824176 h 1845676"/>
              <a:gd name="connsiteX10" fmla="*/ 822642 w 1845676"/>
              <a:gd name="connsiteY10" fmla="*/ 1824176 h 1845676"/>
              <a:gd name="connsiteX11" fmla="*/ 757563 w 1845676"/>
              <a:gd name="connsiteY11" fmla="*/ 1547324 h 1845676"/>
              <a:gd name="connsiteX12" fmla="*/ 464654 w 1845676"/>
              <a:gd name="connsiteY12" fmla="*/ 1378213 h 1845676"/>
              <a:gd name="connsiteX13" fmla="*/ 192355 w 1845676"/>
              <a:gd name="connsiteY13" fmla="*/ 1460279 h 1845676"/>
              <a:gd name="connsiteX14" fmla="*/ 92159 w 1845676"/>
              <a:gd name="connsiteY14" fmla="*/ 1286734 h 1845676"/>
              <a:gd name="connsiteX15" fmla="*/ 299380 w 1845676"/>
              <a:gd name="connsiteY15" fmla="*/ 1091949 h 1845676"/>
              <a:gd name="connsiteX16" fmla="*/ 299380 w 1845676"/>
              <a:gd name="connsiteY16" fmla="*/ 753727 h 1845676"/>
              <a:gd name="connsiteX17" fmla="*/ 92159 w 1845676"/>
              <a:gd name="connsiteY17" fmla="*/ 558942 h 1845676"/>
              <a:gd name="connsiteX18" fmla="*/ 192355 w 1845676"/>
              <a:gd name="connsiteY18" fmla="*/ 385397 h 1845676"/>
              <a:gd name="connsiteX19" fmla="*/ 464654 w 1845676"/>
              <a:gd name="connsiteY19" fmla="*/ 467463 h 1845676"/>
              <a:gd name="connsiteX20" fmla="*/ 757563 w 1845676"/>
              <a:gd name="connsiteY20" fmla="*/ 298352 h 1845676"/>
              <a:gd name="connsiteX21" fmla="*/ 822642 w 1845676"/>
              <a:gd name="connsiteY21" fmla="*/ 21500 h 1845676"/>
              <a:gd name="connsiteX22" fmla="*/ 1023034 w 1845676"/>
              <a:gd name="connsiteY22" fmla="*/ 21500 h 1845676"/>
              <a:gd name="connsiteX23" fmla="*/ 1088113 w 1845676"/>
              <a:gd name="connsiteY23" fmla="*/ 298352 h 1845676"/>
              <a:gd name="connsiteX24" fmla="*/ 1381022 w 1845676"/>
              <a:gd name="connsiteY24" fmla="*/ 467463 h 184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5676" h="1845676">
                <a:moveTo>
                  <a:pt x="1381022" y="467463"/>
                </a:moveTo>
                <a:lnTo>
                  <a:pt x="1653321" y="385397"/>
                </a:lnTo>
                <a:lnTo>
                  <a:pt x="1753517" y="558942"/>
                </a:lnTo>
                <a:lnTo>
                  <a:pt x="1546296" y="753727"/>
                </a:lnTo>
                <a:cubicBezTo>
                  <a:pt x="1576334" y="864467"/>
                  <a:pt x="1576334" y="981209"/>
                  <a:pt x="1546296" y="1091949"/>
                </a:cubicBezTo>
                <a:lnTo>
                  <a:pt x="1753517" y="1286734"/>
                </a:lnTo>
                <a:lnTo>
                  <a:pt x="1653321" y="1460279"/>
                </a:lnTo>
                <a:lnTo>
                  <a:pt x="1381022" y="1378213"/>
                </a:lnTo>
                <a:cubicBezTo>
                  <a:pt x="1300137" y="1459597"/>
                  <a:pt x="1199036" y="1517968"/>
                  <a:pt x="1088113" y="1547324"/>
                </a:cubicBezTo>
                <a:lnTo>
                  <a:pt x="1023034" y="1824176"/>
                </a:lnTo>
                <a:lnTo>
                  <a:pt x="822642" y="1824176"/>
                </a:lnTo>
                <a:lnTo>
                  <a:pt x="757563" y="1547324"/>
                </a:lnTo>
                <a:cubicBezTo>
                  <a:pt x="646640" y="1517968"/>
                  <a:pt x="545539" y="1459596"/>
                  <a:pt x="464654" y="1378213"/>
                </a:cubicBezTo>
                <a:lnTo>
                  <a:pt x="192355" y="1460279"/>
                </a:lnTo>
                <a:lnTo>
                  <a:pt x="92159" y="1286734"/>
                </a:lnTo>
                <a:lnTo>
                  <a:pt x="299380" y="1091949"/>
                </a:lnTo>
                <a:cubicBezTo>
                  <a:pt x="269342" y="981209"/>
                  <a:pt x="269342" y="864467"/>
                  <a:pt x="299380" y="753727"/>
                </a:cubicBezTo>
                <a:lnTo>
                  <a:pt x="92159" y="558942"/>
                </a:lnTo>
                <a:lnTo>
                  <a:pt x="192355" y="385397"/>
                </a:lnTo>
                <a:lnTo>
                  <a:pt x="464654" y="467463"/>
                </a:lnTo>
                <a:cubicBezTo>
                  <a:pt x="545539" y="386079"/>
                  <a:pt x="646640" y="327708"/>
                  <a:pt x="757563" y="298352"/>
                </a:cubicBezTo>
                <a:lnTo>
                  <a:pt x="822642" y="21500"/>
                </a:lnTo>
                <a:lnTo>
                  <a:pt x="1023034" y="21500"/>
                </a:lnTo>
                <a:lnTo>
                  <a:pt x="1088113" y="298352"/>
                </a:lnTo>
                <a:cubicBezTo>
                  <a:pt x="1199036" y="327708"/>
                  <a:pt x="1300137" y="386080"/>
                  <a:pt x="1381022" y="467463"/>
                </a:cubicBezTo>
                <a:close/>
              </a:path>
            </a:pathLst>
          </a:custGeom>
          <a:solidFill>
            <a:schemeClr val="bg1"/>
          </a:solidFill>
          <a:ln w="12700" cap="flat" cmpd="sng" algn="ctr">
            <a:noFill/>
            <a:prstDash val="solid"/>
            <a:miter lim="800000"/>
          </a:ln>
          <a:effectLst/>
        </p:spPr>
        <p:txBody>
          <a:bodyPr spcFirstLastPara="0" vert="horz" wrap="square" lIns="434402" tIns="436841" rIns="434402" bIns="436841" numCol="1" spcCol="1270" anchor="ctr" anchorCtr="0">
            <a:noAutofit/>
          </a:bodyPr>
          <a:lstStyle/>
          <a:p>
            <a:pPr marL="0" marR="0" lvl="0" indent="0" algn="ctr" defTabSz="1080881" eaLnBrk="1" fontAlgn="base" latinLnBrk="0" hangingPunct="1">
              <a:lnSpc>
                <a:spcPct val="120000"/>
              </a:lnSpc>
              <a:spcBef>
                <a:spcPct val="0"/>
              </a:spcBef>
              <a:spcAft>
                <a:spcPct val="0"/>
              </a:spcAft>
              <a:buClrTx/>
              <a:buSzTx/>
              <a:buFontTx/>
              <a:buNone/>
              <a:tabLst/>
              <a:defRPr/>
            </a:pPr>
            <a:endParaRPr kumimoji="0" lang="tr-TR" sz="2800" b="0" i="0" u="none" strike="noStrike" kern="0" cap="none" spc="0" normalizeH="0" baseline="0" noProof="0" dirty="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任意多边形 11"/>
          <p:cNvSpPr/>
          <p:nvPr/>
        </p:nvSpPr>
        <p:spPr>
          <a:xfrm>
            <a:off x="3944540" y="1859765"/>
            <a:ext cx="1923415" cy="1923415"/>
          </a:xfrm>
          <a:custGeom>
            <a:avLst/>
            <a:gdLst>
              <a:gd name="connsiteX0" fmla="*/ 1353119 w 1808385"/>
              <a:gd name="connsiteY0" fmla="*/ 458018 h 1808385"/>
              <a:gd name="connsiteX1" fmla="*/ 1619917 w 1808385"/>
              <a:gd name="connsiteY1" fmla="*/ 377610 h 1808385"/>
              <a:gd name="connsiteX2" fmla="*/ 1718088 w 1808385"/>
              <a:gd name="connsiteY2" fmla="*/ 547649 h 1808385"/>
              <a:gd name="connsiteX3" fmla="*/ 1515054 w 1808385"/>
              <a:gd name="connsiteY3" fmla="*/ 738498 h 1808385"/>
              <a:gd name="connsiteX4" fmla="*/ 1515054 w 1808385"/>
              <a:gd name="connsiteY4" fmla="*/ 1069887 h 1808385"/>
              <a:gd name="connsiteX5" fmla="*/ 1718088 w 1808385"/>
              <a:gd name="connsiteY5" fmla="*/ 1260736 h 1808385"/>
              <a:gd name="connsiteX6" fmla="*/ 1619917 w 1808385"/>
              <a:gd name="connsiteY6" fmla="*/ 1430775 h 1808385"/>
              <a:gd name="connsiteX7" fmla="*/ 1353119 w 1808385"/>
              <a:gd name="connsiteY7" fmla="*/ 1350367 h 1808385"/>
              <a:gd name="connsiteX8" fmla="*/ 1066128 w 1808385"/>
              <a:gd name="connsiteY8" fmla="*/ 1516061 h 1808385"/>
              <a:gd name="connsiteX9" fmla="*/ 1002364 w 1808385"/>
              <a:gd name="connsiteY9" fmla="*/ 1787319 h 1808385"/>
              <a:gd name="connsiteX10" fmla="*/ 806021 w 1808385"/>
              <a:gd name="connsiteY10" fmla="*/ 1787319 h 1808385"/>
              <a:gd name="connsiteX11" fmla="*/ 742257 w 1808385"/>
              <a:gd name="connsiteY11" fmla="*/ 1516061 h 1808385"/>
              <a:gd name="connsiteX12" fmla="*/ 455266 w 1808385"/>
              <a:gd name="connsiteY12" fmla="*/ 1350367 h 1808385"/>
              <a:gd name="connsiteX13" fmla="*/ 188468 w 1808385"/>
              <a:gd name="connsiteY13" fmla="*/ 1430775 h 1808385"/>
              <a:gd name="connsiteX14" fmla="*/ 90297 w 1808385"/>
              <a:gd name="connsiteY14" fmla="*/ 1260736 h 1808385"/>
              <a:gd name="connsiteX15" fmla="*/ 293331 w 1808385"/>
              <a:gd name="connsiteY15" fmla="*/ 1069887 h 1808385"/>
              <a:gd name="connsiteX16" fmla="*/ 293331 w 1808385"/>
              <a:gd name="connsiteY16" fmla="*/ 738498 h 1808385"/>
              <a:gd name="connsiteX17" fmla="*/ 90297 w 1808385"/>
              <a:gd name="connsiteY17" fmla="*/ 547649 h 1808385"/>
              <a:gd name="connsiteX18" fmla="*/ 188468 w 1808385"/>
              <a:gd name="connsiteY18" fmla="*/ 377610 h 1808385"/>
              <a:gd name="connsiteX19" fmla="*/ 455266 w 1808385"/>
              <a:gd name="connsiteY19" fmla="*/ 458018 h 1808385"/>
              <a:gd name="connsiteX20" fmla="*/ 742257 w 1808385"/>
              <a:gd name="connsiteY20" fmla="*/ 292324 h 1808385"/>
              <a:gd name="connsiteX21" fmla="*/ 806021 w 1808385"/>
              <a:gd name="connsiteY21" fmla="*/ 21066 h 1808385"/>
              <a:gd name="connsiteX22" fmla="*/ 1002364 w 1808385"/>
              <a:gd name="connsiteY22" fmla="*/ 21066 h 1808385"/>
              <a:gd name="connsiteX23" fmla="*/ 1066128 w 1808385"/>
              <a:gd name="connsiteY23" fmla="*/ 292324 h 1808385"/>
              <a:gd name="connsiteX24" fmla="*/ 1353119 w 1808385"/>
              <a:gd name="connsiteY24" fmla="*/ 458018 h 180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8385" h="1808385">
                <a:moveTo>
                  <a:pt x="1163962" y="457437"/>
                </a:moveTo>
                <a:lnTo>
                  <a:pt x="1357386" y="337640"/>
                </a:lnTo>
                <a:lnTo>
                  <a:pt x="1470745" y="450999"/>
                </a:lnTo>
                <a:lnTo>
                  <a:pt x="1350948" y="644423"/>
                </a:lnTo>
                <a:cubicBezTo>
                  <a:pt x="1397089" y="723777"/>
                  <a:pt x="1421261" y="813988"/>
                  <a:pt x="1420979" y="905781"/>
                </a:cubicBezTo>
                <a:lnTo>
                  <a:pt x="1621438" y="1013393"/>
                </a:lnTo>
                <a:lnTo>
                  <a:pt x="1579946" y="1168245"/>
                </a:lnTo>
                <a:lnTo>
                  <a:pt x="1352537" y="1161210"/>
                </a:lnTo>
                <a:cubicBezTo>
                  <a:pt x="1306886" y="1240845"/>
                  <a:pt x="1240846" y="1306885"/>
                  <a:pt x="1161210" y="1352537"/>
                </a:cubicBezTo>
                <a:lnTo>
                  <a:pt x="1168244" y="1579946"/>
                </a:lnTo>
                <a:lnTo>
                  <a:pt x="1013394" y="1621438"/>
                </a:lnTo>
                <a:lnTo>
                  <a:pt x="905781" y="1420979"/>
                </a:lnTo>
                <a:cubicBezTo>
                  <a:pt x="813989" y="1421261"/>
                  <a:pt x="723777" y="1397089"/>
                  <a:pt x="644423" y="1350948"/>
                </a:cubicBezTo>
                <a:lnTo>
                  <a:pt x="450999" y="1470745"/>
                </a:lnTo>
                <a:lnTo>
                  <a:pt x="337640" y="1357386"/>
                </a:lnTo>
                <a:lnTo>
                  <a:pt x="457437" y="1163962"/>
                </a:lnTo>
                <a:cubicBezTo>
                  <a:pt x="411296" y="1084608"/>
                  <a:pt x="387124" y="994397"/>
                  <a:pt x="387406" y="902604"/>
                </a:cubicBezTo>
                <a:lnTo>
                  <a:pt x="186947" y="794992"/>
                </a:lnTo>
                <a:lnTo>
                  <a:pt x="228439" y="640140"/>
                </a:lnTo>
                <a:lnTo>
                  <a:pt x="455848" y="647175"/>
                </a:lnTo>
                <a:cubicBezTo>
                  <a:pt x="501499" y="567540"/>
                  <a:pt x="567539" y="501500"/>
                  <a:pt x="647175" y="455848"/>
                </a:cubicBezTo>
                <a:lnTo>
                  <a:pt x="640141" y="228439"/>
                </a:lnTo>
                <a:lnTo>
                  <a:pt x="794991" y="186947"/>
                </a:lnTo>
                <a:lnTo>
                  <a:pt x="902604" y="387406"/>
                </a:lnTo>
                <a:cubicBezTo>
                  <a:pt x="994396" y="387124"/>
                  <a:pt x="1084608" y="411296"/>
                  <a:pt x="1163962" y="457437"/>
                </a:cubicBezTo>
                <a:close/>
              </a:path>
            </a:pathLst>
          </a:custGeom>
          <a:solidFill>
            <a:schemeClr val="bg1"/>
          </a:solidFill>
          <a:ln w="12700" cap="flat" cmpd="sng" algn="ctr">
            <a:noFill/>
            <a:prstDash val="solid"/>
            <a:miter lim="800000"/>
          </a:ln>
          <a:effectLst/>
        </p:spPr>
        <p:txBody>
          <a:bodyPr spcFirstLastPara="0" vert="horz" wrap="square" lIns="551807" tIns="551807" rIns="551807" bIns="551807" numCol="1" spcCol="1270" anchor="ctr" anchorCtr="0">
            <a:noAutofit/>
          </a:bodyPr>
          <a:lstStyle/>
          <a:p>
            <a:pPr marL="0" marR="0" lvl="0" indent="0" algn="ctr" defTabSz="1080881" eaLnBrk="1" fontAlgn="base" latinLnBrk="0" hangingPunct="1">
              <a:lnSpc>
                <a:spcPct val="120000"/>
              </a:lnSpc>
              <a:spcBef>
                <a:spcPct val="0"/>
              </a:spcBef>
              <a:spcAft>
                <a:spcPct val="0"/>
              </a:spcAft>
              <a:buClrTx/>
              <a:buSzTx/>
              <a:buFontTx/>
              <a:buNone/>
              <a:tabLst/>
              <a:defRPr/>
            </a:pPr>
            <a:endParaRPr kumimoji="0" lang="tr-TR" sz="2800" b="0" i="0" u="none" strike="noStrike" kern="0" cap="none" spc="0" normalizeH="0" baseline="0" noProof="0" dirty="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环形箭头 12"/>
          <p:cNvSpPr/>
          <p:nvPr/>
        </p:nvSpPr>
        <p:spPr>
          <a:xfrm>
            <a:off x="4340094" y="3328108"/>
            <a:ext cx="2821008" cy="2821008"/>
          </a:xfrm>
          <a:prstGeom prst="circularArrow">
            <a:avLst>
              <a:gd name="adj1" fmla="val 4688"/>
              <a:gd name="adj2" fmla="val 299029"/>
              <a:gd name="adj3" fmla="val 2525365"/>
              <a:gd name="adj4" fmla="val 15841599"/>
              <a:gd name="adj5" fmla="val 5469"/>
            </a:avLst>
          </a:prstGeom>
          <a:solidFill>
            <a:schemeClr val="bg1"/>
          </a:solidFill>
          <a:ln>
            <a:noFill/>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形状 13"/>
          <p:cNvSpPr/>
          <p:nvPr/>
        </p:nvSpPr>
        <p:spPr>
          <a:xfrm>
            <a:off x="2939398" y="2785828"/>
            <a:ext cx="2049639" cy="2049639"/>
          </a:xfrm>
          <a:prstGeom prst="leftCircularArrow">
            <a:avLst>
              <a:gd name="adj1" fmla="val 6452"/>
              <a:gd name="adj2" fmla="val 429999"/>
              <a:gd name="adj3" fmla="val 10489124"/>
              <a:gd name="adj4" fmla="val 14837806"/>
              <a:gd name="adj5" fmla="val 7527"/>
            </a:avLst>
          </a:prstGeom>
          <a:solidFill>
            <a:schemeClr val="bg1"/>
          </a:solidFill>
          <a:ln>
            <a:noFill/>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环形箭头 14"/>
          <p:cNvSpPr/>
          <p:nvPr/>
        </p:nvSpPr>
        <p:spPr>
          <a:xfrm>
            <a:off x="3757753" y="1690688"/>
            <a:ext cx="2209923" cy="2209923"/>
          </a:xfrm>
          <a:prstGeom prst="circularArrow">
            <a:avLst>
              <a:gd name="adj1" fmla="val 5984"/>
              <a:gd name="adj2" fmla="val 394124"/>
              <a:gd name="adj3" fmla="val 13313824"/>
              <a:gd name="adj4" fmla="val 10508221"/>
              <a:gd name="adj5" fmla="val 6981"/>
            </a:avLst>
          </a:prstGeom>
          <a:solidFill>
            <a:schemeClr val="bg1"/>
          </a:solidFill>
          <a:ln>
            <a:noFill/>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矩形 15"/>
          <p:cNvSpPr/>
          <p:nvPr/>
        </p:nvSpPr>
        <p:spPr>
          <a:xfrm>
            <a:off x="5967676" y="1724568"/>
            <a:ext cx="1557266" cy="1569660"/>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动环</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电力</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空调</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机柜</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预案</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345987" y="3524123"/>
            <a:ext cx="1421863" cy="1015663"/>
          </a:xfrm>
          <a:prstGeom prst="rect">
            <a:avLst/>
          </a:prstGeom>
        </p:spPr>
        <p:txBody>
          <a:bodyPr wrap="square">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安防</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742950" lvl="1" indent="-285750" algn="r">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视频</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gn="r">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门禁</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326544" y="4025458"/>
            <a:ext cx="2694038" cy="1292662"/>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硬件和平台</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网络</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服务器</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smtClean="0">
                <a:solidFill>
                  <a:schemeClr val="bg1"/>
                </a:solidFill>
                <a:latin typeface="微软雅黑" panose="020B0503020204020204" pitchFamily="34" charset="-122"/>
                <a:ea typeface="微软雅黑" panose="020B0503020204020204" pitchFamily="34" charset="-122"/>
              </a:rPr>
              <a:t>存储</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8937018" y="4394790"/>
            <a:ext cx="2310261" cy="923330"/>
          </a:xfrm>
          <a:prstGeom prst="rect">
            <a:avLst/>
          </a:prstGeom>
        </p:spPr>
        <p:txBody>
          <a:bodyPr wrap="square">
            <a:spAutoFit/>
          </a:bodyPr>
          <a:lstStyle/>
          <a:p>
            <a:pPr marL="742950" lvl="1" indent="-285750">
              <a:buFont typeface="Arial" panose="020B0604020202020204" pitchFamily="34" charset="0"/>
              <a:buChar char="•"/>
            </a:pPr>
            <a:r>
              <a:rPr lang="zh-CN" altLang="en-US" dirty="0">
                <a:solidFill>
                  <a:prstClr val="white"/>
                </a:solidFill>
                <a:latin typeface="微软雅黑" panose="020B0503020204020204" pitchFamily="34" charset="-122"/>
                <a:ea typeface="微软雅黑" panose="020B0503020204020204" pitchFamily="34" charset="-122"/>
              </a:rPr>
              <a:t>虚拟化</a:t>
            </a:r>
            <a:endParaRPr lang="en-US" altLang="zh-CN" dirty="0">
              <a:solidFill>
                <a:prstClr val="white"/>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prstClr val="white"/>
                </a:solidFill>
                <a:latin typeface="微软雅黑" panose="020B0503020204020204" pitchFamily="34" charset="-122"/>
                <a:ea typeface="微软雅黑" panose="020B0503020204020204" pitchFamily="34" charset="-122"/>
              </a:rPr>
              <a:t>资源发布</a:t>
            </a:r>
            <a:endParaRPr lang="en-US" altLang="zh-CN" dirty="0">
              <a:solidFill>
                <a:prstClr val="white"/>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dirty="0">
                <a:solidFill>
                  <a:prstClr val="white"/>
                </a:solidFill>
                <a:latin typeface="微软雅黑" panose="020B0503020204020204" pitchFamily="34" charset="-122"/>
                <a:ea typeface="微软雅黑" panose="020B0503020204020204" pitchFamily="34" charset="-122"/>
              </a:rPr>
              <a:t>灾备</a:t>
            </a: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623" y="2373741"/>
            <a:ext cx="889897" cy="889897"/>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618" y="3689956"/>
            <a:ext cx="808784" cy="511889"/>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669" y="4141854"/>
            <a:ext cx="1205432" cy="1205432"/>
          </a:xfrm>
          <a:prstGeom prst="rect">
            <a:avLst/>
          </a:prstGeom>
        </p:spPr>
      </p:pic>
    </p:spTree>
    <p:extLst>
      <p:ext uri="{BB962C8B-B14F-4D97-AF65-F5344CB8AC3E}">
        <p14:creationId xmlns:p14="http://schemas.microsoft.com/office/powerpoint/2010/main" val="767304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4"/>
          <p:cNvSpPr/>
          <p:nvPr/>
        </p:nvSpPr>
        <p:spPr>
          <a:xfrm>
            <a:off x="7671130" y="3127210"/>
            <a:ext cx="1534232" cy="1532474"/>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FFC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统计与</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kern="0" dirty="0">
                <a:solidFill>
                  <a:srgbClr val="FFFFFF"/>
                </a:solidFill>
                <a:latin typeface="微软雅黑" panose="020B0503020204020204" pitchFamily="34" charset="-122"/>
                <a:ea typeface="微软雅黑" panose="020B0503020204020204" pitchFamily="34" charset="-122"/>
                <a:cs typeface="+mn-ea"/>
                <a:sym typeface="+mn-lt"/>
              </a:rPr>
              <a:t>评价</a:t>
            </a:r>
            <a:endParaRPr kumimoji="0" lang="zh-CN" altLang="en-US" sz="2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1" name="任意多边形 11"/>
          <p:cNvSpPr/>
          <p:nvPr/>
        </p:nvSpPr>
        <p:spPr>
          <a:xfrm>
            <a:off x="5223039" y="2756395"/>
            <a:ext cx="4152793" cy="2274107"/>
          </a:xfrm>
          <a:custGeom>
            <a:avLst/>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22350 h 2041525"/>
              <a:gd name="connsiteX1" fmla="*/ 1019175 w 3902075"/>
              <a:gd name="connsiteY1" fmla="*/ 2041525 h 2041525"/>
              <a:gd name="connsiteX2" fmla="*/ 3063875 w 3902075"/>
              <a:gd name="connsiteY2" fmla="*/ 0 h 2041525"/>
              <a:gd name="connsiteX3" fmla="*/ 3902075 w 3902075"/>
              <a:gd name="connsiteY3" fmla="*/ 841375 h 2041525"/>
              <a:gd name="connsiteX4" fmla="*/ 3902075 w 3902075"/>
              <a:gd name="connsiteY4" fmla="*/ 841375 h 2041525"/>
              <a:gd name="connsiteX0" fmla="*/ 0 w 3902075"/>
              <a:gd name="connsiteY0" fmla="*/ 1022350 h 1879600"/>
              <a:gd name="connsiteX1" fmla="*/ 847725 w 3902075"/>
              <a:gd name="connsiteY1" fmla="*/ 1879600 h 1879600"/>
              <a:gd name="connsiteX2" fmla="*/ 3063875 w 3902075"/>
              <a:gd name="connsiteY2" fmla="*/ 0 h 1879600"/>
              <a:gd name="connsiteX3" fmla="*/ 3902075 w 3902075"/>
              <a:gd name="connsiteY3" fmla="*/ 841375 h 1879600"/>
              <a:gd name="connsiteX4" fmla="*/ 3902075 w 3902075"/>
              <a:gd name="connsiteY4" fmla="*/ 841375 h 1879600"/>
              <a:gd name="connsiteX0" fmla="*/ 0 w 3902075"/>
              <a:gd name="connsiteY0" fmla="*/ 1196975 h 2054225"/>
              <a:gd name="connsiteX1" fmla="*/ 847725 w 3902075"/>
              <a:gd name="connsiteY1" fmla="*/ 2054225 h 2054225"/>
              <a:gd name="connsiteX2" fmla="*/ 2895600 w 3902075"/>
              <a:gd name="connsiteY2" fmla="*/ 0 h 2054225"/>
              <a:gd name="connsiteX3" fmla="*/ 3902075 w 3902075"/>
              <a:gd name="connsiteY3" fmla="*/ 1016000 h 2054225"/>
              <a:gd name="connsiteX4" fmla="*/ 3902075 w 3902075"/>
              <a:gd name="connsiteY4" fmla="*/ 1016000 h 2054225"/>
              <a:gd name="connsiteX0" fmla="*/ 0 w 3902075"/>
              <a:gd name="connsiteY0" fmla="*/ 1196975 h 2054225"/>
              <a:gd name="connsiteX1" fmla="*/ 847725 w 3902075"/>
              <a:gd name="connsiteY1" fmla="*/ 2054225 h 2054225"/>
              <a:gd name="connsiteX2" fmla="*/ 2895600 w 3902075"/>
              <a:gd name="connsiteY2" fmla="*/ 0 h 2054225"/>
              <a:gd name="connsiteX3" fmla="*/ 3751060 w 3902075"/>
              <a:gd name="connsiteY3" fmla="*/ 864864 h 2054225"/>
              <a:gd name="connsiteX4" fmla="*/ 3902075 w 3902075"/>
              <a:gd name="connsiteY4" fmla="*/ 1016000 h 2054225"/>
              <a:gd name="connsiteX5" fmla="*/ 3902075 w 3902075"/>
              <a:gd name="connsiteY5" fmla="*/ 1016000 h 2054225"/>
              <a:gd name="connsiteX0" fmla="*/ 0 w 3902075"/>
              <a:gd name="connsiteY0" fmla="*/ 1196975 h 2054225"/>
              <a:gd name="connsiteX1" fmla="*/ 847725 w 3902075"/>
              <a:gd name="connsiteY1" fmla="*/ 2054225 h 2054225"/>
              <a:gd name="connsiteX2" fmla="*/ 2895600 w 3902075"/>
              <a:gd name="connsiteY2" fmla="*/ 0 h 2054225"/>
              <a:gd name="connsiteX3" fmla="*/ 3751060 w 3902075"/>
              <a:gd name="connsiteY3" fmla="*/ 864864 h 2054225"/>
              <a:gd name="connsiteX4" fmla="*/ 3902075 w 3902075"/>
              <a:gd name="connsiteY4" fmla="*/ 1016000 h 2054225"/>
              <a:gd name="connsiteX0" fmla="*/ 0 w 3751060"/>
              <a:gd name="connsiteY0" fmla="*/ 1196975 h 2054225"/>
              <a:gd name="connsiteX1" fmla="*/ 847725 w 3751060"/>
              <a:gd name="connsiteY1" fmla="*/ 2054225 h 2054225"/>
              <a:gd name="connsiteX2" fmla="*/ 2895600 w 3751060"/>
              <a:gd name="connsiteY2" fmla="*/ 0 h 2054225"/>
              <a:gd name="connsiteX3" fmla="*/ 3751060 w 3751060"/>
              <a:gd name="connsiteY3" fmla="*/ 864864 h 2054225"/>
            </a:gdLst>
            <a:ahLst/>
            <a:cxnLst>
              <a:cxn ang="0">
                <a:pos x="connsiteX0" y="connsiteY0"/>
              </a:cxn>
              <a:cxn ang="0">
                <a:pos x="connsiteX1" y="connsiteY1"/>
              </a:cxn>
              <a:cxn ang="0">
                <a:pos x="connsiteX2" y="connsiteY2"/>
              </a:cxn>
              <a:cxn ang="0">
                <a:pos x="connsiteX3" y="connsiteY3"/>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cap="flat" cmpd="sng" algn="ctr">
            <a:solidFill>
              <a:schemeClr val="bg1"/>
            </a:solid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FFFFFF"/>
              </a:solidFill>
              <a:effectLst/>
              <a:uLnTx/>
              <a:uFillTx/>
              <a:latin typeface="DengXian" panose="020F0502020204030204"/>
              <a:ea typeface="DengXian" panose="02010600030101010101" pitchFamily="2" charset="-122"/>
              <a:cs typeface="+mn-ea"/>
              <a:sym typeface="+mn-lt"/>
            </a:endParaRPr>
          </a:p>
        </p:txBody>
      </p:sp>
      <p:sp>
        <p:nvSpPr>
          <p:cNvPr id="2" name="标题 1"/>
          <p:cNvSpPr>
            <a:spLocks noGrp="1"/>
          </p:cNvSpPr>
          <p:nvPr>
            <p:ph type="title"/>
          </p:nvPr>
        </p:nvSpPr>
        <p:spPr/>
        <p:txBody>
          <a:bodyPr/>
          <a:lstStyle/>
          <a:p>
            <a:r>
              <a:rPr lang="en-US" altLang="zh-CN" dirty="0" smtClean="0"/>
              <a:t>IT</a:t>
            </a:r>
            <a:r>
              <a:rPr lang="zh-CN" altLang="en-US" dirty="0" smtClean="0"/>
              <a:t>服务、评价与成果展现</a:t>
            </a:r>
            <a:endParaRPr lang="zh-CN" altLang="en-US" dirty="0"/>
          </a:p>
        </p:txBody>
      </p:sp>
      <p:sp>
        <p:nvSpPr>
          <p:cNvPr id="29" name="任意多边形 4"/>
          <p:cNvSpPr/>
          <p:nvPr/>
        </p:nvSpPr>
        <p:spPr>
          <a:xfrm>
            <a:off x="5379994" y="3127210"/>
            <a:ext cx="1534232" cy="1532474"/>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bg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ea"/>
                <a:sym typeface="+mn-lt"/>
              </a:rPr>
              <a:t>知识库</a:t>
            </a:r>
            <a:endParaRPr kumimoji="0" lang="zh-CN" altLang="en-US" sz="2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30" name="任意多边形 5"/>
          <p:cNvSpPr/>
          <p:nvPr/>
        </p:nvSpPr>
        <p:spPr>
          <a:xfrm>
            <a:off x="3104132" y="3127210"/>
            <a:ext cx="1534231" cy="1532474"/>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FFC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服务</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流程</a:t>
            </a:r>
            <a:endParaRPr kumimoji="0" lang="zh-CN" altLang="en-US" sz="2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1" name="任意多边形 6"/>
          <p:cNvSpPr/>
          <p:nvPr/>
        </p:nvSpPr>
        <p:spPr>
          <a:xfrm>
            <a:off x="842325" y="3113150"/>
            <a:ext cx="1532474" cy="1532474"/>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bg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ea"/>
                <a:sym typeface="+mn-lt"/>
              </a:rPr>
              <a:t>服务</a:t>
            </a:r>
            <a:endParaRPr kumimoji="0" lang="en-US" altLang="zh-CN"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ea"/>
                <a:sym typeface="+mn-lt"/>
              </a:rPr>
              <a:t>目录</a:t>
            </a:r>
            <a:endParaRPr kumimoji="0" lang="zh-CN" altLang="en-US" sz="2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32" name="Freeform 4"/>
          <p:cNvSpPr>
            <a:spLocks/>
          </p:cNvSpPr>
          <p:nvPr/>
        </p:nvSpPr>
        <p:spPr bwMode="auto">
          <a:xfrm>
            <a:off x="492599" y="2761665"/>
            <a:ext cx="4326779" cy="2258291"/>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bg1"/>
            </a:solidFill>
            <a:prstDash val="solid"/>
            <a:round/>
            <a:headEnd/>
            <a:tailE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DengXian" panose="020F0502020204030204"/>
              <a:ea typeface="DengXian" panose="02010600030101010101" pitchFamily="2" charset="-122"/>
              <a:cs typeface="+mn-ea"/>
              <a:sym typeface="+mn-lt"/>
            </a:endParaRPr>
          </a:p>
        </p:txBody>
      </p:sp>
      <p:sp>
        <p:nvSpPr>
          <p:cNvPr id="36" name="任意多边形 11"/>
          <p:cNvSpPr/>
          <p:nvPr/>
        </p:nvSpPr>
        <p:spPr>
          <a:xfrm>
            <a:off x="2931903" y="2756395"/>
            <a:ext cx="4152793" cy="2274107"/>
          </a:xfrm>
          <a:custGeom>
            <a:avLst/>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47871 h 2067046"/>
              <a:gd name="connsiteX1" fmla="*/ 1019175 w 3902075"/>
              <a:gd name="connsiteY1" fmla="*/ 2067046 h 2067046"/>
              <a:gd name="connsiteX2" fmla="*/ 3063875 w 3902075"/>
              <a:gd name="connsiteY2" fmla="*/ 25521 h 2067046"/>
              <a:gd name="connsiteX3" fmla="*/ 3902075 w 3902075"/>
              <a:gd name="connsiteY3" fmla="*/ 866896 h 2067046"/>
              <a:gd name="connsiteX4" fmla="*/ 3902075 w 3902075"/>
              <a:gd name="connsiteY4" fmla="*/ 866896 h 2067046"/>
              <a:gd name="connsiteX0" fmla="*/ 0 w 3902075"/>
              <a:gd name="connsiteY0" fmla="*/ 1022350 h 2041525"/>
              <a:gd name="connsiteX1" fmla="*/ 1019175 w 3902075"/>
              <a:gd name="connsiteY1" fmla="*/ 2041525 h 2041525"/>
              <a:gd name="connsiteX2" fmla="*/ 3063875 w 3902075"/>
              <a:gd name="connsiteY2" fmla="*/ 0 h 2041525"/>
              <a:gd name="connsiteX3" fmla="*/ 3902075 w 3902075"/>
              <a:gd name="connsiteY3" fmla="*/ 841375 h 2041525"/>
              <a:gd name="connsiteX4" fmla="*/ 3902075 w 3902075"/>
              <a:gd name="connsiteY4" fmla="*/ 841375 h 2041525"/>
              <a:gd name="connsiteX0" fmla="*/ 0 w 3902075"/>
              <a:gd name="connsiteY0" fmla="*/ 1022350 h 1879600"/>
              <a:gd name="connsiteX1" fmla="*/ 847725 w 3902075"/>
              <a:gd name="connsiteY1" fmla="*/ 1879600 h 1879600"/>
              <a:gd name="connsiteX2" fmla="*/ 3063875 w 3902075"/>
              <a:gd name="connsiteY2" fmla="*/ 0 h 1879600"/>
              <a:gd name="connsiteX3" fmla="*/ 3902075 w 3902075"/>
              <a:gd name="connsiteY3" fmla="*/ 841375 h 1879600"/>
              <a:gd name="connsiteX4" fmla="*/ 3902075 w 3902075"/>
              <a:gd name="connsiteY4" fmla="*/ 841375 h 1879600"/>
              <a:gd name="connsiteX0" fmla="*/ 0 w 3902075"/>
              <a:gd name="connsiteY0" fmla="*/ 1196975 h 2054225"/>
              <a:gd name="connsiteX1" fmla="*/ 847725 w 3902075"/>
              <a:gd name="connsiteY1" fmla="*/ 2054225 h 2054225"/>
              <a:gd name="connsiteX2" fmla="*/ 2895600 w 3902075"/>
              <a:gd name="connsiteY2" fmla="*/ 0 h 2054225"/>
              <a:gd name="connsiteX3" fmla="*/ 3902075 w 3902075"/>
              <a:gd name="connsiteY3" fmla="*/ 1016000 h 2054225"/>
              <a:gd name="connsiteX4" fmla="*/ 3902075 w 3902075"/>
              <a:gd name="connsiteY4" fmla="*/ 1016000 h 2054225"/>
              <a:gd name="connsiteX0" fmla="*/ 0 w 3902075"/>
              <a:gd name="connsiteY0" fmla="*/ 1196975 h 2054225"/>
              <a:gd name="connsiteX1" fmla="*/ 847725 w 3902075"/>
              <a:gd name="connsiteY1" fmla="*/ 2054225 h 2054225"/>
              <a:gd name="connsiteX2" fmla="*/ 2895600 w 3902075"/>
              <a:gd name="connsiteY2" fmla="*/ 0 h 2054225"/>
              <a:gd name="connsiteX3" fmla="*/ 3751060 w 3902075"/>
              <a:gd name="connsiteY3" fmla="*/ 864864 h 2054225"/>
              <a:gd name="connsiteX4" fmla="*/ 3902075 w 3902075"/>
              <a:gd name="connsiteY4" fmla="*/ 1016000 h 2054225"/>
              <a:gd name="connsiteX5" fmla="*/ 3902075 w 3902075"/>
              <a:gd name="connsiteY5" fmla="*/ 1016000 h 2054225"/>
              <a:gd name="connsiteX0" fmla="*/ 0 w 3902075"/>
              <a:gd name="connsiteY0" fmla="*/ 1196975 h 2054225"/>
              <a:gd name="connsiteX1" fmla="*/ 847725 w 3902075"/>
              <a:gd name="connsiteY1" fmla="*/ 2054225 h 2054225"/>
              <a:gd name="connsiteX2" fmla="*/ 2895600 w 3902075"/>
              <a:gd name="connsiteY2" fmla="*/ 0 h 2054225"/>
              <a:gd name="connsiteX3" fmla="*/ 3751060 w 3902075"/>
              <a:gd name="connsiteY3" fmla="*/ 864864 h 2054225"/>
              <a:gd name="connsiteX4" fmla="*/ 3902075 w 3902075"/>
              <a:gd name="connsiteY4" fmla="*/ 1016000 h 2054225"/>
              <a:gd name="connsiteX0" fmla="*/ 0 w 3751060"/>
              <a:gd name="connsiteY0" fmla="*/ 1196975 h 2054225"/>
              <a:gd name="connsiteX1" fmla="*/ 847725 w 3751060"/>
              <a:gd name="connsiteY1" fmla="*/ 2054225 h 2054225"/>
              <a:gd name="connsiteX2" fmla="*/ 2895600 w 3751060"/>
              <a:gd name="connsiteY2" fmla="*/ 0 h 2054225"/>
              <a:gd name="connsiteX3" fmla="*/ 3751060 w 3751060"/>
              <a:gd name="connsiteY3" fmla="*/ 864864 h 2054225"/>
            </a:gdLst>
            <a:ahLst/>
            <a:cxnLst>
              <a:cxn ang="0">
                <a:pos x="connsiteX0" y="connsiteY0"/>
              </a:cxn>
              <a:cxn ang="0">
                <a:pos x="connsiteX1" y="connsiteY1"/>
              </a:cxn>
              <a:cxn ang="0">
                <a:pos x="connsiteX2" y="connsiteY2"/>
              </a:cxn>
              <a:cxn ang="0">
                <a:pos x="connsiteX3" y="connsiteY3"/>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cap="flat" cmpd="sng" algn="ctr">
            <a:solidFill>
              <a:srgbClr val="077FBF"/>
            </a:solid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FFFFFF"/>
              </a:solidFill>
              <a:effectLst/>
              <a:uLnTx/>
              <a:uFillTx/>
              <a:latin typeface="DengXian" panose="020F0502020204030204"/>
              <a:ea typeface="DengXian" panose="02010600030101010101" pitchFamily="2" charset="-122"/>
              <a:cs typeface="+mn-ea"/>
              <a:sym typeface="+mn-lt"/>
            </a:endParaRPr>
          </a:p>
        </p:txBody>
      </p:sp>
      <p:sp>
        <p:nvSpPr>
          <p:cNvPr id="37" name="Freeform 5"/>
          <p:cNvSpPr>
            <a:spLocks/>
          </p:cNvSpPr>
          <p:nvPr/>
        </p:nvSpPr>
        <p:spPr bwMode="auto">
          <a:xfrm flipH="1" flipV="1">
            <a:off x="7474842" y="2766940"/>
            <a:ext cx="4326779" cy="2260048"/>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077FBF"/>
            </a:solidFill>
            <a:prstDash val="solid"/>
            <a:round/>
            <a:headEnd/>
            <a:tailE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0000"/>
              </a:solidFill>
              <a:effectLst/>
              <a:uLnTx/>
              <a:uFillTx/>
              <a:latin typeface="DengXian" panose="020F0502020204030204"/>
              <a:ea typeface="DengXian" panose="02010600030101010101" pitchFamily="2" charset="-122"/>
              <a:cs typeface="+mn-ea"/>
              <a:sym typeface="+mn-lt"/>
            </a:endParaRPr>
          </a:p>
        </p:txBody>
      </p:sp>
      <p:sp>
        <p:nvSpPr>
          <p:cNvPr id="38" name="任意多边形 13"/>
          <p:cNvSpPr/>
          <p:nvPr/>
        </p:nvSpPr>
        <p:spPr>
          <a:xfrm>
            <a:off x="9935236" y="3127210"/>
            <a:ext cx="1534231" cy="1532474"/>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bg1"/>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成果</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展现</a:t>
            </a:r>
            <a:endPar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08906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专项一：资产</a:t>
            </a:r>
            <a:r>
              <a:rPr lang="zh-CN" altLang="en-US" dirty="0" smtClean="0"/>
              <a:t>管理</a:t>
            </a:r>
            <a:endParaRPr lang="zh-CN" altLang="en-US" dirty="0"/>
          </a:p>
        </p:txBody>
      </p:sp>
      <p:sp>
        <p:nvSpPr>
          <p:cNvPr id="3" name="内容占位符 2"/>
          <p:cNvSpPr>
            <a:spLocks noGrp="1"/>
          </p:cNvSpPr>
          <p:nvPr>
            <p:ph idx="1"/>
          </p:nvPr>
        </p:nvSpPr>
        <p:spPr/>
        <p:txBody>
          <a:bodyPr/>
          <a:lstStyle/>
          <a:p>
            <a:r>
              <a:rPr lang="zh-CN" altLang="en-US" dirty="0" smtClean="0"/>
              <a:t>资产生命周期管理</a:t>
            </a:r>
            <a:endParaRPr lang="en-US" altLang="zh-CN" dirty="0" smtClean="0"/>
          </a:p>
          <a:p>
            <a:r>
              <a:rPr lang="zh-CN" altLang="en-US" dirty="0" smtClean="0"/>
              <a:t>资产盘点</a:t>
            </a:r>
            <a:endParaRPr lang="en-US" altLang="zh-CN" dirty="0" smtClean="0"/>
          </a:p>
          <a:p>
            <a:r>
              <a:rPr lang="zh-CN" altLang="en-US" dirty="0" smtClean="0"/>
              <a:t>在线</a:t>
            </a:r>
            <a:r>
              <a:rPr lang="zh-CN" altLang="en-US" smtClean="0"/>
              <a:t>资产管理</a:t>
            </a:r>
            <a:endParaRPr lang="en-US" altLang="zh-CN" smtClean="0"/>
          </a:p>
        </p:txBody>
      </p:sp>
    </p:spTree>
    <p:extLst>
      <p:ext uri="{BB962C8B-B14F-4D97-AF65-F5344CB8AC3E}">
        <p14:creationId xmlns:p14="http://schemas.microsoft.com/office/powerpoint/2010/main" val="2725327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1911204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1911204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1911204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marL="0" marR="0" indent="0" defTabSz="685783" eaLnBrk="1" fontAlgn="auto" latinLnBrk="0" hangingPunct="1">
          <a:lnSpc>
            <a:spcPct val="130000"/>
          </a:lnSpc>
          <a:spcBef>
            <a:spcPts val="0"/>
          </a:spcBef>
          <a:spcAft>
            <a:spcPts val="0"/>
          </a:spcAft>
          <a:buClrTx/>
          <a:buSzTx/>
          <a:buFontTx/>
          <a:buNone/>
          <a:tabLst/>
          <a:defRPr sz="1200" kern="0" dirty="0" smtClean="0">
            <a:solidFill>
              <a:schemeClr val="bg1"/>
            </a:solidFill>
            <a:latin typeface="微软雅黑" panose="020B0503020204020204" pitchFamily="34" charset="-122"/>
            <a:ea typeface="微软雅黑" panose="020B0503020204020204" pitchFamily="3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7424</TotalTime>
  <Words>887</Words>
  <Application>Microsoft Office PowerPoint</Application>
  <PresentationFormat>宽屏</PresentationFormat>
  <Paragraphs>306</Paragraphs>
  <Slides>18</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DengXian</vt:lpstr>
      <vt:lpstr>DengXian</vt:lpstr>
      <vt:lpstr>等线 Light</vt:lpstr>
      <vt:lpstr>宋体</vt:lpstr>
      <vt:lpstr>微软雅黑</vt:lpstr>
      <vt:lpstr>Arial</vt:lpstr>
      <vt:lpstr>Calibri</vt:lpstr>
      <vt:lpstr>Wingdings</vt:lpstr>
      <vt:lpstr>Office 主题​​</vt:lpstr>
      <vt:lpstr>PowerPoint 演示文稿</vt:lpstr>
      <vt:lpstr>目标和内容</vt:lpstr>
      <vt:lpstr>PowerPoint 演示文稿</vt:lpstr>
      <vt:lpstr>高校IT管理四大核心业务和两大专项业务</vt:lpstr>
      <vt:lpstr>网络建设</vt:lpstr>
      <vt:lpstr>应用和信息系统建设</vt:lpstr>
      <vt:lpstr>数据中心建设</vt:lpstr>
      <vt:lpstr>IT服务、评价与成果展现</vt:lpstr>
      <vt:lpstr>专项一：资产管理</vt:lpstr>
      <vt:lpstr>专项2：安全工作</vt:lpstr>
      <vt:lpstr>问题和矛盾</vt:lpstr>
      <vt:lpstr>PowerPoint 演示文稿</vt:lpstr>
      <vt:lpstr>如何发挥资源的最大效率</vt:lpstr>
      <vt:lpstr>路在何方</vt:lpstr>
      <vt:lpstr>PowerPoint 演示文稿</vt:lpstr>
      <vt:lpstr>PowerPoint 演示文稿</vt:lpstr>
      <vt:lpstr>网瑞达各区域联系人</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丛群</dc:creator>
  <cp:lastModifiedBy>丛 群</cp:lastModifiedBy>
  <cp:revision>235</cp:revision>
  <dcterms:created xsi:type="dcterms:W3CDTF">2018-02-02T14:43:14Z</dcterms:created>
  <dcterms:modified xsi:type="dcterms:W3CDTF">2018-12-18T05:01:24Z</dcterms:modified>
</cp:coreProperties>
</file>